
<file path=[Content_Types].xml><?xml version="1.0" encoding="utf-8"?>
<Types xmlns="http://schemas.openxmlformats.org/package/2006/content-types">
  <Default Extension="png" ContentType="image/png"/>
  <Default Extension="bin" ContentType="image/png"/>
  <Default Extension="mov" ContentType="video/quicktime"/>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41.jpg" ContentType="image/png"/>
  <Override PartName="/ppt/theme/themeOverride1.xml" ContentType="application/vnd.openxmlformats-officedocument.themeOverride+xml"/>
  <Override PartName="/ppt/notesSlides/notesSlide10.xml" ContentType="application/vnd.openxmlformats-officedocument.presentationml.notesSlide+xml"/>
  <Override PartName="/ppt/theme/themeOverride2.xml" ContentType="application/vnd.openxmlformats-officedocument.themeOverride+xml"/>
  <Override PartName="/ppt/notesSlides/notesSlide11.xml" ContentType="application/vnd.openxmlformats-officedocument.presentationml.notesSlide+xml"/>
  <Override PartName="/ppt/theme/themeOverride3.xml" ContentType="application/vnd.openxmlformats-officedocument.themeOverride+xml"/>
  <Override PartName="/ppt/notesSlides/notesSlide12.xml" ContentType="application/vnd.openxmlformats-officedocument.presentationml.notesSlide+xml"/>
  <Override PartName="/ppt/theme/themeOverride4.xml" ContentType="application/vnd.openxmlformats-officedocument.themeOverride+xml"/>
  <Override PartName="/ppt/notesSlides/notesSlide13.xml" ContentType="application/vnd.openxmlformats-officedocument.presentationml.notesSlide+xml"/>
  <Override PartName="/ppt/theme/themeOverride5.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4"/>
    <p:sldMasterId id="2147484054" r:id="rId5"/>
    <p:sldMasterId id="2147484076" r:id="rId6"/>
    <p:sldMasterId id="2147484097" r:id="rId7"/>
    <p:sldMasterId id="2147484107" r:id="rId8"/>
    <p:sldMasterId id="2147484143" r:id="rId9"/>
    <p:sldMasterId id="2147484166" r:id="rId10"/>
    <p:sldMasterId id="2147484215" r:id="rId11"/>
  </p:sldMasterIdLst>
  <p:notesMasterIdLst>
    <p:notesMasterId r:id="rId33"/>
  </p:notesMasterIdLst>
  <p:sldIdLst>
    <p:sldId id="347" r:id="rId12"/>
    <p:sldId id="384" r:id="rId13"/>
    <p:sldId id="383" r:id="rId14"/>
    <p:sldId id="367" r:id="rId15"/>
    <p:sldId id="371" r:id="rId16"/>
    <p:sldId id="372" r:id="rId17"/>
    <p:sldId id="373" r:id="rId18"/>
    <p:sldId id="374" r:id="rId19"/>
    <p:sldId id="377" r:id="rId20"/>
    <p:sldId id="271" r:id="rId21"/>
    <p:sldId id="336" r:id="rId22"/>
    <p:sldId id="379" r:id="rId23"/>
    <p:sldId id="355" r:id="rId24"/>
    <p:sldId id="356" r:id="rId25"/>
    <p:sldId id="357" r:id="rId26"/>
    <p:sldId id="358" r:id="rId27"/>
    <p:sldId id="359" r:id="rId28"/>
    <p:sldId id="360" r:id="rId29"/>
    <p:sldId id="362" r:id="rId30"/>
    <p:sldId id="364" r:id="rId31"/>
    <p:sldId id="34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0072C6"/>
    <a:srgbClr val="0151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43" autoAdjust="0"/>
    <p:restoredTop sz="96507" autoAdjust="0"/>
  </p:normalViewPr>
  <p:slideViewPr>
    <p:cSldViewPr snapToGrid="0">
      <p:cViewPr varScale="1">
        <p:scale>
          <a:sx n="111" d="100"/>
          <a:sy n="111" d="100"/>
        </p:scale>
        <p:origin x="75" y="202"/>
      </p:cViewPr>
      <p:guideLst/>
    </p:cSldViewPr>
  </p:slideViewPr>
  <p:notesTextViewPr>
    <p:cViewPr>
      <p:scale>
        <a:sx n="1" d="1"/>
        <a:sy n="1" d="1"/>
      </p:scale>
      <p:origin x="0" y="0"/>
    </p:cViewPr>
  </p:notesTextViewPr>
  <p:sorterViewPr>
    <p:cViewPr varScale="1">
      <p:scale>
        <a:sx n="1" d="1"/>
        <a:sy n="1" d="1"/>
      </p:scale>
      <p:origin x="0" y="-53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8-22T15:19:41.880"/>
    </inkml:context>
    <inkml:brush xml:id="br0">
      <inkml:brushProperty name="width" value="0.03333" units="cm"/>
      <inkml:brushProperty name="height" value="0.03333" units="cm"/>
      <inkml:brushProperty name="color" value="#ED1C24"/>
      <inkml:brushProperty name="ignorePressure" value="1"/>
    </inkml:brush>
  </inkml:definitions>
  <inkml:trace contextRef="#ctx0" brushRef="#br0">6012 4043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8-22T15:19:41.407"/>
    </inkml:context>
    <inkml:brush xml:id="br0">
      <inkml:brushProperty name="width" value="0.03333" units="cm"/>
      <inkml:brushProperty name="height" value="0.03333" units="cm"/>
      <inkml:brushProperty name="color" value="#ED1C24"/>
      <inkml:brushProperty name="ignorePressure" value="1"/>
    </inkml:brush>
  </inkml:definitions>
  <inkml:trace contextRef="#ctx0" brushRef="#br0">6308 3775,'-4'0,"-1"0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8-22T15:19:43.269"/>
    </inkml:context>
    <inkml:brush xml:id="br0">
      <inkml:brushProperty name="width" value="0.03333" units="cm"/>
      <inkml:brushProperty name="height" value="0.03333" units="cm"/>
      <inkml:brushProperty name="color" value="#ED1C24"/>
      <inkml:brushProperty name="ignorePressure" value="1"/>
    </inkml:brush>
  </inkml:definitions>
  <inkml:trace contextRef="#ctx0" brushRef="#br0">2226 6980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8-22T15:21:17.787"/>
    </inkml:context>
    <inkml:brush xml:id="br0">
      <inkml:brushProperty name="width" value="0.03333" units="cm"/>
      <inkml:brushProperty name="height" value="0.03333" units="cm"/>
      <inkml:brushProperty name="color" value="#004ABB"/>
      <inkml:brushProperty name="ignorePressure" value="1"/>
    </inkml:brush>
  </inkml:definitions>
  <inkml:trace contextRef="#ctx0" brushRef="#br0">2446 4999,'0'4,"0"0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8-22T15:21:18.887"/>
    </inkml:context>
    <inkml:brush xml:id="br0">
      <inkml:brushProperty name="width" value="0.03333" units="cm"/>
      <inkml:brushProperty name="height" value="0.03333" units="cm"/>
      <inkml:brushProperty name="color" value="#004ABB"/>
      <inkml:brushProperty name="ignorePressure" value="1"/>
    </inkml:brush>
  </inkml:definitions>
  <inkml:trace contextRef="#ctx0" brushRef="#br0">5430 4684</inkml:trace>
  <inkml:trace contextRef="#ctx0" brushRef="#br0" timeOffset="-404">5592 4730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C33EB6-D3BE-465E-8B33-B33A77AA3510}" type="datetimeFigureOut">
              <a:rPr lang="en-US" smtClean="0"/>
              <a:t>3/17/2017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4D582D-7ED8-4E10-9CBE-B3D4573A4B37}" type="slidenum">
              <a:rPr lang="en-US" smtClean="0"/>
              <a:t>‹#›</a:t>
            </a:fld>
            <a:endParaRPr lang="en-US"/>
          </a:p>
        </p:txBody>
      </p:sp>
    </p:spTree>
    <p:extLst>
      <p:ext uri="{BB962C8B-B14F-4D97-AF65-F5344CB8AC3E}">
        <p14:creationId xmlns:p14="http://schemas.microsoft.com/office/powerpoint/2010/main" val="1491035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icrosoft.com/en-us/Openness/DevOps"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www.microsoft.com/en-us/Openness/InternetOfThings" TargetMode="External"/><Relationship Id="rId4" Type="http://schemas.openxmlformats.org/officeDocument/2006/relationships/hyperlink" Target="https://www.microsoft.com/en-us/Openness/NextGenerationCloud"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microsoft.com/casestudies/Case_Study_Detail.aspx?CaseStudyID=710000004447"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www.microsoft.com/casestudies/Case_Study_Detail.aspx?CaseStudyID=710000002158"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Working title: How Microsoft learned to love Java</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887BCD0E-FB0F-E648-8716-8564F68CB8B2}"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237631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lang="en-US" b="1" dirty="0"/>
              <a:t>Timing: </a:t>
            </a:r>
            <a:r>
              <a:rPr lang="en-US" dirty="0"/>
              <a:t>2 minutes</a:t>
            </a:r>
          </a:p>
          <a:p>
            <a:pPr lvl="0" defTabSz="932503">
              <a:defRPr/>
            </a:pPr>
            <a:endParaRPr lang="en-US" b="1" dirty="0"/>
          </a:p>
          <a:p>
            <a:pPr lvl="0" defTabSz="932503">
              <a:defRPr/>
            </a:pPr>
            <a:r>
              <a:rPr lang="en-US" b="1" dirty="0"/>
              <a:t>Script: </a:t>
            </a:r>
          </a:p>
          <a:p>
            <a:pPr lvl="0"/>
            <a:r>
              <a:rPr lang="en-US" b="1" dirty="0"/>
              <a:t>Open, Broad and flexible</a:t>
            </a:r>
            <a:r>
              <a:rPr lang="en-US" dirty="0"/>
              <a:t>: We realize that you’ll want to run a variety of workloads in the cloud. In Microsoft Azure, we will of course provide first and best experience and support for Microsoft workloads, but at the same time we have embraced other open technologies so you get a cloud experience that satisfies your heterogeneous needs. </a:t>
            </a:r>
          </a:p>
          <a:p>
            <a:pPr lvl="0" defTabSz="932503">
              <a:spcAft>
                <a:spcPts val="340"/>
              </a:spcAft>
              <a:defRPr/>
            </a:pPr>
            <a:endParaRPr lang="en-US" dirty="0"/>
          </a:p>
          <a:p>
            <a:pPr lvl="0" defTabSz="932503">
              <a:spcAft>
                <a:spcPts val="340"/>
              </a:spcAft>
              <a:defRPr/>
            </a:pPr>
            <a:r>
              <a:rPr lang="en-US" dirty="0"/>
              <a:t>In enterprises, Java and .NET are still most used, but developers are also using PHP, Python and other languages in addition. Microsoft Azure supports all these languages and more.  </a:t>
            </a:r>
          </a:p>
          <a:p>
            <a:pPr lvl="0"/>
            <a:endParaRPr lang="en-US" dirty="0"/>
          </a:p>
          <a:p>
            <a:pPr lvl="0"/>
            <a:r>
              <a:rPr lang="en-US" dirty="0"/>
              <a:t>Microsoft Azure provides </a:t>
            </a:r>
            <a:r>
              <a:rPr lang="en-US" b="1" dirty="0"/>
              <a:t>out-of-the box experience </a:t>
            </a:r>
            <a:r>
              <a:rPr lang="en-US" dirty="0"/>
              <a:t>for open frameworks like Hadoop, web frameworks like </a:t>
            </a:r>
            <a:r>
              <a:rPr lang="en-US" dirty="0" err="1"/>
              <a:t>Wordpress</a:t>
            </a:r>
            <a:r>
              <a:rPr lang="en-US" dirty="0"/>
              <a:t>, Joomla and Drupal. We also provide first party SDKs for developing apps using Android, IOS or Windows phones.</a:t>
            </a:r>
          </a:p>
          <a:p>
            <a:pPr lvl="0"/>
            <a:endParaRPr lang="en-US" dirty="0"/>
          </a:p>
          <a:p>
            <a:pPr lvl="0"/>
            <a:r>
              <a:rPr lang="en-US" dirty="0"/>
              <a:t>We not only support, but have </a:t>
            </a:r>
            <a:r>
              <a:rPr lang="en-US" b="1" dirty="0"/>
              <a:t>embraced open technologies</a:t>
            </a:r>
            <a:r>
              <a:rPr lang="en-US" dirty="0"/>
              <a:t>. </a:t>
            </a:r>
          </a:p>
          <a:p>
            <a:pPr lvl="0"/>
            <a:endParaRPr lang="en-US" dirty="0"/>
          </a:p>
          <a:p>
            <a:pPr lvl="0"/>
            <a:r>
              <a:rPr lang="en-US" dirty="0"/>
              <a:t>We also provide a broad set of services that provide you a good choice. In addition to the breadth of the platform, it’s important to note that using Microsoft Azure is </a:t>
            </a:r>
            <a:r>
              <a:rPr lang="en-US" b="1" i="1" dirty="0"/>
              <a:t>not an all or nothing</a:t>
            </a:r>
            <a:r>
              <a:rPr lang="en-US" dirty="0"/>
              <a:t> proposition. You can use most services independently of each other. For example, you can just use storage without compute or use DB without using storage. What you want to use and how you want to use is really YOUR choice. </a:t>
            </a:r>
          </a:p>
          <a:p>
            <a:pPr lvl="0"/>
            <a:endParaRPr lang="en-US" dirty="0"/>
          </a:p>
          <a:p>
            <a:pPr lvl="0"/>
            <a:r>
              <a:rPr lang="en-US" b="1" dirty="0"/>
              <a:t>OLD NOTES FOR MERGING:</a:t>
            </a:r>
          </a:p>
          <a:p>
            <a:r>
              <a:rPr lang="en-US" b="1" dirty="0"/>
              <a:t>Timing: </a:t>
            </a:r>
            <a:r>
              <a:rPr lang="en-US" dirty="0"/>
              <a:t>3 minutes </a:t>
            </a:r>
          </a:p>
          <a:p>
            <a:endParaRPr lang="en-US" b="1" dirty="0"/>
          </a:p>
          <a:p>
            <a:r>
              <a:rPr lang="en-US" b="1" dirty="0"/>
              <a:t>Key Points:</a:t>
            </a:r>
          </a:p>
          <a:p>
            <a:pPr marL="171428" indent="-171428">
              <a:buFont typeface="Arial" pitchFamily="34" charset="0"/>
              <a:buChar char="•"/>
            </a:pPr>
            <a:r>
              <a:rPr lang="en-US" dirty="0"/>
              <a:t>Microsoft Azure is an open and flexible cloud platform. </a:t>
            </a:r>
          </a:p>
          <a:p>
            <a:pPr marL="171428" indent="-171428">
              <a:buFont typeface="Arial" pitchFamily="34" charset="0"/>
              <a:buChar char="•"/>
            </a:pPr>
            <a:r>
              <a:rPr lang="en-US" dirty="0"/>
              <a:t>Developers can build applications using any language, tool or framework – including open source languages such as PHP, Java, and Node.js, and other open source tools. </a:t>
            </a:r>
          </a:p>
          <a:p>
            <a:pPr marL="171428" indent="-171428">
              <a:buFont typeface="Arial" pitchFamily="34" charset="0"/>
              <a:buChar char="•"/>
            </a:pPr>
            <a:r>
              <a:rPr lang="en-US" dirty="0"/>
              <a:t>Support for Linux images (CentOS, </a:t>
            </a:r>
            <a:r>
              <a:rPr lang="en-US" dirty="0" err="1"/>
              <a:t>openSUSE</a:t>
            </a:r>
            <a:r>
              <a:rPr lang="en-US" dirty="0"/>
              <a:t>, SUSE, and Ubuntu) on Microsoft Azure Virtual Machines as part of the Infrastructure Services offering.</a:t>
            </a:r>
          </a:p>
          <a:p>
            <a:pPr marL="171428" indent="-171428">
              <a:buFont typeface="Arial" pitchFamily="34" charset="0"/>
              <a:buChar char="•"/>
            </a:pPr>
            <a:r>
              <a:rPr lang="en-US" dirty="0"/>
              <a:t>Support for multiple frameworks and popular open source applications through Microsoft Azure Web Sites.</a:t>
            </a:r>
          </a:p>
          <a:p>
            <a:pPr marL="171428" indent="-171428">
              <a:buFont typeface="Arial" pitchFamily="34" charset="0"/>
              <a:buChar char="•"/>
            </a:pPr>
            <a:endParaRPr lang="en-US" dirty="0"/>
          </a:p>
          <a:p>
            <a:r>
              <a:rPr lang="en-US" b="1" dirty="0"/>
              <a:t>Script:</a:t>
            </a:r>
            <a:endParaRPr lang="en-US" dirty="0"/>
          </a:p>
          <a:p>
            <a:pPr lvl="0" defTabSz="914363">
              <a:spcAft>
                <a:spcPts val="333"/>
              </a:spcAft>
              <a:defRPr/>
            </a:pPr>
            <a:r>
              <a:rPr lang="en-US" dirty="0"/>
              <a:t>As part of our cloud platform, interoperability is a design-time requirement. Microsoft Azure is an open and flexible cloud platform that enables customers to quickly build, deploy and manage applications across a global network of Microsoft-managed datacenters. To do it right we know we’ve got to be open. </a:t>
            </a:r>
          </a:p>
          <a:p>
            <a:pPr lvl="0" defTabSz="914363">
              <a:spcAft>
                <a:spcPts val="333"/>
              </a:spcAft>
              <a:defRPr/>
            </a:pPr>
            <a:endParaRPr lang="en-US" dirty="0"/>
          </a:p>
          <a:p>
            <a:pPr lvl="0" defTabSz="914363">
              <a:spcAft>
                <a:spcPts val="333"/>
              </a:spcAft>
              <a:defRPr/>
            </a:pPr>
            <a:r>
              <a:rPr lang="en-US" dirty="0"/>
              <a:t>Developers can build applications using any language, tool or framework – including open source languages such as PHP, Java, and Node.js, and other open source tools – which means they can utilize familiar open source skills on Microsoft's cloud platform. Currently features and services in Microsoft Azure are exposed using open REST protocols. Microsoft Azure client libraries are available for multiple programming languages and are released under an open source license and hosted on GitHub.  </a:t>
            </a:r>
          </a:p>
          <a:p>
            <a:pPr lvl="0" defTabSz="914363">
              <a:spcAft>
                <a:spcPts val="333"/>
              </a:spcAft>
              <a:defRPr/>
            </a:pPr>
            <a:endParaRPr lang="en-US" dirty="0"/>
          </a:p>
          <a:p>
            <a:pPr lvl="0" defTabSz="914363">
              <a:spcAft>
                <a:spcPts val="333"/>
              </a:spcAft>
              <a:defRPr/>
            </a:pPr>
            <a:r>
              <a:rPr lang="en-US" dirty="0"/>
              <a:t>As Microsoft continues to provide incremental improvements to Microsoft Azure, we remain committed to working with customers to support their mixed IT environments. Other recent interoperability enhancements include: Eclipse Plugin for Java, Mongo DB support, code configuration for hosting </a:t>
            </a:r>
            <a:r>
              <a:rPr lang="en-US" dirty="0" err="1"/>
              <a:t>Solr</a:t>
            </a:r>
            <a:r>
              <a:rPr lang="en-US" dirty="0"/>
              <a:t>/</a:t>
            </a:r>
            <a:r>
              <a:rPr lang="en-US" dirty="0" err="1"/>
              <a:t>Lucene</a:t>
            </a:r>
            <a:r>
              <a:rPr lang="en-US" dirty="0"/>
              <a:t>, and the Hadoop services preview Microsoft Azure HDInsight. </a:t>
            </a:r>
          </a:p>
          <a:p>
            <a:pPr lvl="0" defTabSz="914363">
              <a:spcAft>
                <a:spcPts val="333"/>
              </a:spcAft>
              <a:defRPr/>
            </a:pPr>
            <a:endParaRPr lang="en-US" dirty="0"/>
          </a:p>
          <a:p>
            <a:pPr lvl="0" defTabSz="914363">
              <a:spcAft>
                <a:spcPts val="333"/>
              </a:spcAft>
              <a:defRPr/>
            </a:pPr>
            <a:r>
              <a:rPr lang="en-US" dirty="0"/>
              <a:t>Our Infrastructure Services offering includes support for Linux images (CentOS, </a:t>
            </a:r>
            <a:r>
              <a:rPr lang="en-US" dirty="0" err="1"/>
              <a:t>openSUSE</a:t>
            </a:r>
            <a:r>
              <a:rPr lang="en-US" dirty="0"/>
              <a:t>, SUSE, and Ubuntu) on Microsoft Azure Virtual Machines. And, further support for multiple frameworks and popular open source applications through Microsoft Azure Web Sites (note: see appendix slides for more detail on Virtual Machines and Web Sites). </a:t>
            </a:r>
          </a:p>
          <a:p>
            <a:pPr lvl="0"/>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10</a:t>
            </a:fld>
            <a:endParaRPr lang="en-US">
              <a:solidFill>
                <a:prstClr val="black"/>
              </a:solidFill>
              <a:latin typeface="Arial"/>
            </a:endParaRPr>
          </a:p>
        </p:txBody>
      </p:sp>
    </p:spTree>
    <p:extLst>
      <p:ext uri="{BB962C8B-B14F-4D97-AF65-F5344CB8AC3E}">
        <p14:creationId xmlns:p14="http://schemas.microsoft.com/office/powerpoint/2010/main" val="2513565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latin typeface="Segoe UI" panose="020B0502040204020203" pitchFamily="34" charset="0"/>
                <a:cs typeface="Segoe UI" panose="020B0502040204020203" pitchFamily="34" charset="0"/>
              </a:rPr>
              <a:t>Key</a:t>
            </a:r>
            <a:r>
              <a:rPr lang="en-US" sz="900" b="1" baseline="0" dirty="0">
                <a:latin typeface="Segoe UI" panose="020B0502040204020203" pitchFamily="34" charset="0"/>
                <a:cs typeface="Segoe UI" panose="020B0502040204020203" pitchFamily="34" charset="0"/>
              </a:rPr>
              <a:t> Points:</a:t>
            </a:r>
          </a:p>
          <a:p>
            <a:r>
              <a:rPr lang="en-US" sz="900" baseline="0" dirty="0">
                <a:latin typeface="Segoe UI" panose="020B0502040204020203" pitchFamily="34" charset="0"/>
                <a:cs typeface="Segoe UI" panose="020B0502040204020203" pitchFamily="34" charset="0"/>
              </a:rPr>
              <a:t>how we are collaborating and forming strategic partnerships with open source communities to support key industry trends so we can EMPOWER you.</a:t>
            </a:r>
          </a:p>
          <a:p>
            <a:r>
              <a:rPr lang="en-US" sz="900" baseline="0" dirty="0">
                <a:latin typeface="Segoe UI" panose="020B0502040204020203" pitchFamily="34" charset="0"/>
                <a:cs typeface="Segoe UI" panose="020B0502040204020203" pitchFamily="34" charset="0"/>
              </a:rPr>
              <a:t>The main industry trends covered are – DevOps | Hosted (Managed) services | Next-Gen Architectures – like Containers | IoT</a:t>
            </a:r>
          </a:p>
          <a:p>
            <a:endParaRPr lang="en-US" sz="900" baseline="0" dirty="0">
              <a:latin typeface="Segoe UI" panose="020B0502040204020203" pitchFamily="34" charset="0"/>
              <a:cs typeface="Segoe UI" panose="020B0502040204020203" pitchFamily="34" charset="0"/>
            </a:endParaRPr>
          </a:p>
          <a:p>
            <a:r>
              <a:rPr lang="en-US" sz="900" b="1" baseline="0" dirty="0">
                <a:latin typeface="Segoe UI" panose="020B0502040204020203" pitchFamily="34" charset="0"/>
                <a:cs typeface="Segoe UI" panose="020B0502040204020203" pitchFamily="34" charset="0"/>
              </a:rPr>
              <a:t>Talking Points:</a:t>
            </a:r>
          </a:p>
          <a:p>
            <a:pPr marL="0" marR="0" indent="0" algn="l" defTabSz="932688" rtl="0" eaLnBrk="1" fontAlgn="auto" latinLnBrk="0" hangingPunct="1">
              <a:lnSpc>
                <a:spcPct val="100000"/>
              </a:lnSpc>
              <a:spcBef>
                <a:spcPts val="0"/>
              </a:spcBef>
              <a:spcAft>
                <a:spcPts val="0"/>
              </a:spcAft>
              <a:buClrTx/>
              <a:buSzTx/>
              <a:buFontTx/>
              <a:buNone/>
              <a:tabLst/>
              <a:defRPr/>
            </a:pPr>
            <a:r>
              <a:rPr lang="en-US" sz="900" dirty="0"/>
              <a:t>Our collaboration and</a:t>
            </a:r>
            <a:r>
              <a:rPr lang="en-US" sz="900" baseline="0" dirty="0"/>
              <a:t> strategic partnerships with open source communities is to enable key industry trends with Azure. How do we empower you, by supporting your existing infrastructure while you extend/ transition and take advantage of the economics/ scale of cloud. When you look to the cloud, the top industry trends that drive your needs are:</a:t>
            </a:r>
            <a:endParaRPr lang="en-US" sz="900" dirty="0"/>
          </a:p>
          <a:p>
            <a:pPr marL="0" marR="0" indent="0" algn="l" defTabSz="932688" rtl="0" eaLnBrk="1" fontAlgn="auto" latinLnBrk="0" hangingPunct="1">
              <a:lnSpc>
                <a:spcPct val="100000"/>
              </a:lnSpc>
              <a:spcBef>
                <a:spcPts val="0"/>
              </a:spcBef>
              <a:spcAft>
                <a:spcPts val="0"/>
              </a:spcAft>
              <a:buClrTx/>
              <a:buSzTx/>
              <a:buFontTx/>
              <a:buNone/>
              <a:tabLst/>
              <a:defRPr/>
            </a:pPr>
            <a:endParaRPr lang="en-US" sz="900" dirty="0"/>
          </a:p>
          <a:p>
            <a:pPr marL="0" marR="0" indent="0" algn="l" defTabSz="932688" rtl="0" eaLnBrk="1" fontAlgn="auto" latinLnBrk="0" hangingPunct="1">
              <a:lnSpc>
                <a:spcPct val="100000"/>
              </a:lnSpc>
              <a:spcBef>
                <a:spcPts val="0"/>
              </a:spcBef>
              <a:spcAft>
                <a:spcPts val="0"/>
              </a:spcAft>
              <a:buClrTx/>
              <a:buSzTx/>
              <a:buFontTx/>
              <a:buNone/>
              <a:tabLst/>
              <a:defRPr/>
            </a:pPr>
            <a:r>
              <a:rPr lang="en-US" sz="900" b="1" dirty="0"/>
              <a:t>DevOps:</a:t>
            </a:r>
            <a:r>
              <a:rPr lang="en-US" sz="900" b="1" baseline="0" dirty="0"/>
              <a:t> </a:t>
            </a:r>
            <a:r>
              <a:rPr lang="en-US" sz="900" dirty="0"/>
              <a:t>Many customers are looking at DevOps as a way to accelerate application delivery lifecycles.</a:t>
            </a:r>
            <a:r>
              <a:rPr lang="en-US" sz="900" baseline="0" dirty="0"/>
              <a:t> </a:t>
            </a:r>
            <a:r>
              <a:rPr lang="en-US" sz="900" dirty="0"/>
              <a:t>Your software applications will likely include both Linux- and Windows-based components. With our Microsoft Azure cloud platform you can also use a host of popular open source DevOps tools such as Puppet, Chef, Ansible, SALT to</a:t>
            </a:r>
            <a:r>
              <a:rPr lang="en-US" sz="900" baseline="0" dirty="0"/>
              <a:t> build DevOps environments for your company </a:t>
            </a:r>
            <a:r>
              <a:rPr lang="en-US" sz="900" dirty="0"/>
              <a:t>from a zero-process environment to a fully automated and deployed production environment. </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dirty="0"/>
          </a:p>
          <a:p>
            <a:pPr marL="0" marR="0" indent="0" algn="l" defTabSz="932688" rtl="0" eaLnBrk="1" fontAlgn="auto" latinLnBrk="0" hangingPunct="1">
              <a:lnSpc>
                <a:spcPct val="100000"/>
              </a:lnSpc>
              <a:spcBef>
                <a:spcPts val="0"/>
              </a:spcBef>
              <a:spcAft>
                <a:spcPts val="0"/>
              </a:spcAft>
              <a:buClrTx/>
              <a:buSzTx/>
              <a:buFontTx/>
              <a:buNone/>
              <a:tabLst/>
              <a:defRPr/>
            </a:pPr>
            <a:r>
              <a:rPr lang="en-US" sz="900" b="1" dirty="0"/>
              <a:t>Hosted (Managed) Services: </a:t>
            </a:r>
            <a:r>
              <a:rPr lang="en-US" sz="900" dirty="0"/>
              <a:t>Microsoft provides great options for customers looking for Managed Services solutions and tools. With Azure Managed Services, customers can outsource service management, including architecture, deployment, and updates, to Microsoft. You</a:t>
            </a:r>
            <a:r>
              <a:rPr lang="en-US" sz="900" baseline="0" dirty="0"/>
              <a:t> have flexibility in your Migration/ extension/ Lift &amp; Shift – you can build your own image (VM), Start from a VM in Marketplace, Start from a community image in </a:t>
            </a:r>
            <a:r>
              <a:rPr lang="en-US" sz="900" baseline="0" dirty="0" err="1"/>
              <a:t>VMDepot</a:t>
            </a:r>
            <a:r>
              <a:rPr lang="en-US" sz="900" baseline="0" dirty="0"/>
              <a:t>, Add through VM Extensions or deploy advanced solution frameworks.</a:t>
            </a:r>
            <a:endParaRPr lang="en-US" sz="900" dirty="0"/>
          </a:p>
          <a:p>
            <a:pPr marL="0" marR="0" indent="0" algn="l" defTabSz="932688" rtl="0" eaLnBrk="1" fontAlgn="auto" latinLnBrk="0" hangingPunct="1">
              <a:lnSpc>
                <a:spcPct val="100000"/>
              </a:lnSpc>
              <a:spcBef>
                <a:spcPts val="0"/>
              </a:spcBef>
              <a:spcAft>
                <a:spcPts val="0"/>
              </a:spcAft>
              <a:buClrTx/>
              <a:buSzTx/>
              <a:buFontTx/>
              <a:buNone/>
              <a:tabLst/>
              <a:defRPr/>
            </a:pPr>
            <a:endParaRPr lang="en-US" sz="900" baseline="0" dirty="0">
              <a:latin typeface="Segoe UI" panose="020B0502040204020203" pitchFamily="34" charset="0"/>
              <a:cs typeface="Segoe UI" panose="020B0502040204020203" pitchFamily="34" charset="0"/>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b="1" baseline="0" dirty="0">
                <a:latin typeface="Segoe UI" panose="020B0502040204020203" pitchFamily="34" charset="0"/>
                <a:cs typeface="Segoe UI" panose="020B0502040204020203" pitchFamily="34" charset="0"/>
              </a:rPr>
              <a:t>Next generation architectures</a:t>
            </a:r>
            <a:r>
              <a:rPr lang="en-US" sz="900" baseline="0" dirty="0">
                <a:latin typeface="Segoe UI" panose="020B0502040204020203" pitchFamily="34" charset="0"/>
                <a:cs typeface="Segoe UI" panose="020B0502040204020203" pitchFamily="34" charset="0"/>
              </a:rPr>
              <a:t>,  When it comes to application development/ deployment - c</a:t>
            </a:r>
            <a:r>
              <a:rPr lang="en-US" sz="900" dirty="0"/>
              <a:t>ontainers are emerging as an attractive way for developers to quickly and efficiently build and deploy these “born in the cloud” applications. </a:t>
            </a:r>
            <a:r>
              <a:rPr lang="en-US" sz="900" dirty="0">
                <a:effectLst/>
              </a:rPr>
              <a:t>We are also integrating the Docker Hub into the Azure Marketplace so customers will have a seamless access to the latest Docker technology. </a:t>
            </a:r>
            <a:endParaRPr lang="en-US" sz="900" dirty="0"/>
          </a:p>
          <a:p>
            <a:endParaRPr lang="en-US" sz="900" dirty="0"/>
          </a:p>
          <a:p>
            <a:r>
              <a:rPr lang="en-US" sz="900" b="1" baseline="0" dirty="0">
                <a:latin typeface="Segoe UI" panose="020B0502040204020203" pitchFamily="34" charset="0"/>
                <a:cs typeface="Segoe UI" panose="020B0502040204020203" pitchFamily="34" charset="0"/>
              </a:rPr>
              <a:t>Internet of Things. </a:t>
            </a:r>
            <a:r>
              <a:rPr lang="en-US" sz="900" dirty="0"/>
              <a:t>Businesses</a:t>
            </a:r>
            <a:r>
              <a:rPr lang="en-US" sz="900" baseline="0" dirty="0"/>
              <a:t> </a:t>
            </a:r>
            <a:r>
              <a:rPr lang="en-US" sz="900" dirty="0"/>
              <a:t>are connecting their “things” (devices or sensors) to drive data insights and create new value and improve services. The Microsoft Azure IoT Suite is an integrated offering that takes advantage of all the relevant Azure capabilities to drive operational performance, use advanced data analytics, and enable innovation. </a:t>
            </a:r>
          </a:p>
          <a:p>
            <a:endParaRPr lang="en-US" sz="900" baseline="0" dirty="0">
              <a:latin typeface="Segoe UI" panose="020B0502040204020203" pitchFamily="34" charset="0"/>
              <a:cs typeface="Segoe UI" panose="020B0502040204020203" pitchFamily="34" charset="0"/>
            </a:endParaRPr>
          </a:p>
          <a:p>
            <a:r>
              <a:rPr lang="en-US" sz="900" baseline="0" dirty="0">
                <a:latin typeface="Segoe UI" panose="020B0502040204020203" pitchFamily="34" charset="0"/>
                <a:cs typeface="Segoe UI" panose="020B0502040204020203" pitchFamily="34" charset="0"/>
              </a:rPr>
              <a:t>Bottom line – we’re investing in technology and partnerships to EMPOWER you to take advantage of these key industry trends. </a:t>
            </a:r>
          </a:p>
          <a:p>
            <a:endParaRPr lang="en-US" sz="900" baseline="0" dirty="0">
              <a:latin typeface="Segoe UI" panose="020B0502040204020203" pitchFamily="34" charset="0"/>
              <a:cs typeface="Segoe UI" panose="020B0502040204020203" pitchFamily="34" charset="0"/>
            </a:endParaRPr>
          </a:p>
          <a:p>
            <a:r>
              <a:rPr lang="en-US" sz="900" baseline="0" dirty="0">
                <a:latin typeface="Segoe UI" panose="020B0502040204020203" pitchFamily="34" charset="0"/>
                <a:cs typeface="Segoe UI" panose="020B0502040204020203" pitchFamily="34" charset="0"/>
              </a:rPr>
              <a:t>  </a:t>
            </a:r>
          </a:p>
          <a:p>
            <a:endParaRPr lang="en-US" sz="900" baseline="0" dirty="0">
              <a:latin typeface="Segoe UI" panose="020B0502040204020203" pitchFamily="34" charset="0"/>
              <a:cs typeface="Segoe UI" panose="020B0502040204020203" pitchFamily="34" charset="0"/>
            </a:endParaRPr>
          </a:p>
          <a:p>
            <a:endParaRPr lang="en-US" baseline="0" dirty="0"/>
          </a:p>
          <a:p>
            <a:endParaRPr lang="en-US" sz="900" baseline="0" dirty="0">
              <a:latin typeface="Segoe UI" panose="020B0502040204020203" pitchFamily="34" charset="0"/>
              <a:cs typeface="Segoe UI" panose="020B0502040204020203" pitchFamily="34" charset="0"/>
            </a:endParaRPr>
          </a:p>
          <a:p>
            <a:r>
              <a:rPr lang="en-US" sz="900" baseline="0" dirty="0">
                <a:latin typeface="Segoe UI" panose="020B0502040204020203" pitchFamily="34" charset="0"/>
                <a:cs typeface="Segoe UI" panose="020B0502040204020203" pitchFamily="34" charset="0"/>
              </a:rPr>
              <a:t>  </a:t>
            </a:r>
          </a:p>
          <a:p>
            <a:endParaRPr lang="en-US" sz="900" baseline="0" dirty="0">
              <a:latin typeface="Segoe UI" panose="020B0502040204020203" pitchFamily="34" charset="0"/>
              <a:cs typeface="Segoe UI" panose="020B0502040204020203" pitchFamily="34" charset="0"/>
            </a:endParaRPr>
          </a:p>
          <a:p>
            <a:endParaRPr lang="en-US" baseline="0" dirty="0"/>
          </a:p>
        </p:txBody>
      </p:sp>
      <p:sp>
        <p:nvSpPr>
          <p:cNvPr id="4" name="Slide Number Placeholder 3"/>
          <p:cNvSpPr>
            <a:spLocks noGrp="1"/>
          </p:cNvSpPr>
          <p:nvPr>
            <p:ph type="sldNum" sz="quarter" idx="10"/>
          </p:nvPr>
        </p:nvSpPr>
        <p:spPr/>
        <p:txBody>
          <a:bodyPr/>
          <a:lstStyle/>
          <a:p>
            <a:fld id="{A4F5ADB9-5DA5-48DB-B11E-334BD78FB999}"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1434762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b="1" baseline="0" dirty="0"/>
              <a:t>Key Points:</a:t>
            </a:r>
          </a:p>
          <a:p>
            <a:pPr marL="0" marR="0" indent="0" algn="l" defTabSz="914400" rtl="0" eaLnBrk="1" fontAlgn="auto" latinLnBrk="0" hangingPunct="1">
              <a:lnSpc>
                <a:spcPct val="100000"/>
              </a:lnSpc>
              <a:spcBef>
                <a:spcPct val="0"/>
              </a:spcBef>
              <a:spcAft>
                <a:spcPts val="0"/>
              </a:spcAft>
              <a:buClrTx/>
              <a:buSzTx/>
              <a:buFontTx/>
              <a:buNone/>
              <a:tabLst/>
              <a:defRPr/>
            </a:pPr>
            <a:r>
              <a:rPr lang="en-US" dirty="0"/>
              <a:t>These scenarios are a good starting point to introduce our customers to OSS on Azure capability. </a:t>
            </a:r>
          </a:p>
          <a:p>
            <a:pPr marL="0" marR="0" indent="0" algn="l" defTabSz="914400" rtl="0" eaLnBrk="1" fontAlgn="auto" latinLnBrk="0" hangingPunct="1">
              <a:lnSpc>
                <a:spcPct val="100000"/>
              </a:lnSpc>
              <a:spcBef>
                <a:spcPct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ct val="0"/>
              </a:spcBef>
              <a:spcAft>
                <a:spcPts val="0"/>
              </a:spcAft>
              <a:buClrTx/>
              <a:buSzTx/>
              <a:buFontTx/>
              <a:buNone/>
              <a:tabLst/>
              <a:defRPr/>
            </a:pPr>
            <a:r>
              <a:rPr lang="en-US" b="1" baseline="0" dirty="0"/>
              <a:t>Talking Points:</a:t>
            </a:r>
          </a:p>
          <a:p>
            <a:r>
              <a:rPr lang="en-US" sz="1200" baseline="0" dirty="0">
                <a:latin typeface="Segoe UI" panose="020B0502040204020203" pitchFamily="34" charset="0"/>
                <a:cs typeface="Segoe UI" panose="020B0502040204020203" pitchFamily="34" charset="0"/>
              </a:rPr>
              <a:t>I would like to briefly talk about how we are collaborating and forming strategic partnerships with open source communities to support key industry trends so we can EMPOWER you.</a:t>
            </a:r>
          </a:p>
          <a:p>
            <a:endParaRPr lang="en-US" sz="1200" baseline="0" dirty="0">
              <a:latin typeface="Segoe UI" panose="020B0502040204020203" pitchFamily="34" charset="0"/>
              <a:cs typeface="Segoe UI" panose="020B0502040204020203" pitchFamily="34" charset="0"/>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t>DevOps:</a:t>
            </a:r>
            <a:r>
              <a:rPr lang="en-US" sz="1200" b="1" baseline="0" dirty="0"/>
              <a:t> </a:t>
            </a:r>
            <a:r>
              <a:rPr lang="en-US" sz="1200" dirty="0"/>
              <a:t>Many customers are looking at DevOps as a way to accelerate application delivery lifecycles.</a:t>
            </a:r>
            <a:r>
              <a:rPr lang="en-US" sz="1200" baseline="0" dirty="0"/>
              <a:t> </a:t>
            </a:r>
            <a:r>
              <a:rPr lang="en-US" sz="1200" dirty="0"/>
              <a:t>Whether you’re a developer working in a start-up or an IT professional in a growing enterprise, your software applications will likely include both Linux- and Windows-based components. </a:t>
            </a:r>
          </a:p>
          <a:p>
            <a:pPr marL="685800" marR="0" lvl="1" indent="-228600" algn="l" defTabSz="914400" rtl="0" eaLnBrk="1" fontAlgn="auto" latinLnBrk="0" hangingPunct="1">
              <a:lnSpc>
                <a:spcPct val="100000"/>
              </a:lnSpc>
              <a:spcBef>
                <a:spcPts val="0"/>
              </a:spcBef>
              <a:spcAft>
                <a:spcPts val="0"/>
              </a:spcAft>
              <a:buClrTx/>
              <a:buSzTx/>
              <a:buFont typeface="Arial" charset="0"/>
              <a:buChar char="•"/>
              <a:tabLst/>
              <a:defRPr/>
            </a:pPr>
            <a:r>
              <a:rPr lang="en-US" sz="1200" dirty="0"/>
              <a:t>With our Microsoft Azure cloud platform you can also use a host of popular open source DevOps tools such as Puppet, Chef, Ansible, SALT to</a:t>
            </a:r>
            <a:r>
              <a:rPr lang="en-US" sz="1200" baseline="0" dirty="0"/>
              <a:t> build DevOps environments for your company </a:t>
            </a:r>
            <a:r>
              <a:rPr lang="en-US" sz="1200" dirty="0"/>
              <a:t>from a zero-process environment to a fully automated and deployed production environment. (Read</a:t>
            </a:r>
            <a:r>
              <a:rPr lang="en-US" sz="1200" baseline="0" dirty="0"/>
              <a:t> more here: </a:t>
            </a:r>
            <a:r>
              <a:rPr lang="en-US" sz="1100" u="sng" kern="1200" dirty="0">
                <a:solidFill>
                  <a:schemeClr val="tx1"/>
                </a:solidFill>
                <a:effectLst/>
                <a:latin typeface="+mn-lt"/>
                <a:ea typeface="+mn-ea"/>
                <a:cs typeface="+mn-cs"/>
                <a:hlinkClick r:id="rId3"/>
              </a:rPr>
              <a:t>https://www.microsoft.com/en-us/Openness/DevOps</a:t>
            </a:r>
            <a:r>
              <a:rPr lang="en-US" sz="1100" u="none" kern="1200" dirty="0">
                <a:solidFill>
                  <a:schemeClr val="tx1"/>
                </a:solidFill>
                <a:effectLst/>
                <a:latin typeface="+mn-lt"/>
                <a:ea typeface="+mn-ea"/>
                <a:cs typeface="+mn-cs"/>
              </a:rPr>
              <a:t>)</a:t>
            </a:r>
          </a:p>
          <a:p>
            <a:pPr marL="628650" lvl="1" indent="-171450">
              <a:buFont typeface="Arial" charset="0"/>
              <a:buChar char="•"/>
            </a:pPr>
            <a:r>
              <a:rPr lang="en-US" sz="1200" kern="1200" dirty="0">
                <a:solidFill>
                  <a:schemeClr val="tx1"/>
                </a:solidFill>
                <a:latin typeface="+mn-lt"/>
                <a:ea typeface="+mn-ea"/>
                <a:cs typeface="+mn-cs"/>
              </a:rPr>
              <a:t>Use your favorite language:</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Language-specific SDKs and tools make it quick and easy to develop, test, and deploy your apps in the cloud. Azure supports languages including Java, Node.js, PHP, and Ruby. The Azure Documentation Center has language-specific how-to information, sample code, and community forums. Azure SDKs are all open source and hosted on GitHub.</a:t>
            </a:r>
            <a:endParaRPr lang="en-US" sz="1050" kern="1200" dirty="0">
              <a:solidFill>
                <a:schemeClr val="tx1"/>
              </a:solidFill>
              <a:effectLst/>
              <a:latin typeface="+mn-lt"/>
              <a:ea typeface="+mn-ea"/>
              <a:cs typeface="+mn-cs"/>
            </a:endParaRPr>
          </a:p>
          <a:p>
            <a:endParaRPr lang="en-US" sz="1200" baseline="0" dirty="0">
              <a:latin typeface="Segoe UI" panose="020B0502040204020203" pitchFamily="34" charset="0"/>
              <a:cs typeface="Segoe UI" panose="020B0502040204020203" pitchFamily="34" charset="0"/>
            </a:endParaRPr>
          </a:p>
          <a:p>
            <a:pPr marL="0" marR="0" indent="0" algn="l" defTabSz="932688" rtl="0" eaLnBrk="1" fontAlgn="auto" latinLnBrk="0" hangingPunct="1">
              <a:lnSpc>
                <a:spcPct val="100000"/>
              </a:lnSpc>
              <a:spcBef>
                <a:spcPts val="0"/>
              </a:spcBef>
              <a:spcAft>
                <a:spcPts val="0"/>
              </a:spcAft>
              <a:buClrTx/>
              <a:buSzTx/>
              <a:buFont typeface="+mj-lt"/>
              <a:buNone/>
              <a:tabLst/>
              <a:defRPr/>
            </a:pPr>
            <a:r>
              <a:rPr lang="en-US" sz="1200" b="1" dirty="0"/>
              <a:t>2. Hosted Services: </a:t>
            </a:r>
            <a:r>
              <a:rPr lang="en-US" sz="1200" dirty="0"/>
              <a:t>Microsoft provides great options for customers looking for extending</a:t>
            </a:r>
            <a:r>
              <a:rPr lang="en-US" sz="1200" baseline="0" dirty="0"/>
              <a:t> their existing environments to the cloud, or </a:t>
            </a:r>
            <a:r>
              <a:rPr lang="en-US" sz="1200" dirty="0"/>
              <a:t>Managed Services solutions and tools. </a:t>
            </a:r>
          </a:p>
          <a:p>
            <a:pPr marL="685800" marR="0" lvl="1" indent="-228600" algn="l" defTabSz="932688" rtl="0" eaLnBrk="1" fontAlgn="auto" latinLnBrk="0" hangingPunct="1">
              <a:lnSpc>
                <a:spcPct val="100000"/>
              </a:lnSpc>
              <a:spcBef>
                <a:spcPts val="0"/>
              </a:spcBef>
              <a:spcAft>
                <a:spcPts val="0"/>
              </a:spcAft>
              <a:buClrTx/>
              <a:buSzTx/>
              <a:buFont typeface="Arial" charset="0"/>
              <a:buChar char="•"/>
              <a:tabLst/>
              <a:defRPr/>
            </a:pPr>
            <a:r>
              <a:rPr lang="en-US" sz="1200" dirty="0"/>
              <a:t>Whether you are looking for Lift and Shift Linux</a:t>
            </a:r>
            <a:r>
              <a:rPr lang="en-US" sz="1200" baseline="0" dirty="0"/>
              <a:t> VMs or extending a Linux deployment to the cloud for burst capabilities – you have a choice of more than 1000 community build Linux OS’es and Azure endorsed commercial distributions. You can deploy these in minutes.</a:t>
            </a:r>
          </a:p>
          <a:p>
            <a:pPr marL="685800" marR="0" lvl="1" indent="-228600" algn="l" defTabSz="932688" rtl="0" eaLnBrk="1" fontAlgn="auto" latinLnBrk="0" hangingPunct="1">
              <a:lnSpc>
                <a:spcPct val="100000"/>
              </a:lnSpc>
              <a:spcBef>
                <a:spcPts val="0"/>
              </a:spcBef>
              <a:spcAft>
                <a:spcPts val="0"/>
              </a:spcAft>
              <a:buClrTx/>
              <a:buSzTx/>
              <a:buFont typeface="Arial" charset="0"/>
              <a:buChar char="•"/>
              <a:tabLst/>
              <a:defRPr/>
            </a:pPr>
            <a:r>
              <a:rPr lang="en-US" sz="1200" baseline="0" dirty="0"/>
              <a:t>From the marketplace you have deploy VMs for Enterprise solutions like SAP Hana, Oracle, Cloudera, Datastax or Mongo DB (or) deploy them as fully managed services inside Azure.</a:t>
            </a:r>
          </a:p>
          <a:p>
            <a:pPr marL="685800" marR="0" lvl="1" indent="-228600" algn="l" defTabSz="932688" rtl="0" eaLnBrk="1" fontAlgn="auto" latinLnBrk="0" hangingPunct="1">
              <a:lnSpc>
                <a:spcPct val="100000"/>
              </a:lnSpc>
              <a:spcBef>
                <a:spcPts val="0"/>
              </a:spcBef>
              <a:spcAft>
                <a:spcPts val="0"/>
              </a:spcAft>
              <a:buClrTx/>
              <a:buSzTx/>
              <a:buFont typeface="Arial" charset="0"/>
              <a:buChar char="•"/>
              <a:tabLst/>
              <a:defRPr/>
            </a:pPr>
            <a:r>
              <a:rPr lang="en-US" sz="1200" baseline="0" dirty="0"/>
              <a:t>For Big Data Analytics, Azure supports a wide range of fully managed Hadoop frameworks – Cloudera Enterprise, The Horton Works Distribution Platform and Microsoft’s native Hadoop distribution – HDInsight, a fully managed service that runs on both Windows &amp; Linux.</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1200" baseline="0" dirty="0">
              <a:latin typeface="Segoe UI" panose="020B0502040204020203" pitchFamily="34" charset="0"/>
              <a:cs typeface="Segoe UI" panose="020B0502040204020203" pitchFamily="34" charset="0"/>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1200" baseline="0" dirty="0">
                <a:latin typeface="Segoe UI" panose="020B0502040204020203" pitchFamily="34" charset="0"/>
                <a:cs typeface="Segoe UI" panose="020B0502040204020203" pitchFamily="34" charset="0"/>
              </a:rPr>
              <a:t>3. </a:t>
            </a:r>
            <a:r>
              <a:rPr lang="en-US" sz="1200" b="1" baseline="0" dirty="0">
                <a:latin typeface="Segoe UI" panose="020B0502040204020203" pitchFamily="34" charset="0"/>
                <a:cs typeface="Segoe UI" panose="020B0502040204020203" pitchFamily="34" charset="0"/>
              </a:rPr>
              <a:t>Next Generation Architectures: </a:t>
            </a:r>
          </a:p>
          <a:p>
            <a:pPr marL="628650" marR="0" lvl="1" indent="-171450" algn="l" defTabSz="932688" rtl="0" eaLnBrk="1" fontAlgn="auto" latinLnBrk="0" hangingPunct="1">
              <a:lnSpc>
                <a:spcPct val="100000"/>
              </a:lnSpc>
              <a:spcBef>
                <a:spcPts val="0"/>
              </a:spcBef>
              <a:spcAft>
                <a:spcPts val="0"/>
              </a:spcAft>
              <a:buClrTx/>
              <a:buSzTx/>
              <a:buFont typeface="Arial" charset="0"/>
              <a:buChar char="•"/>
              <a:tabLst/>
              <a:defRPr/>
            </a:pPr>
            <a:r>
              <a:rPr lang="en-US" sz="1200" baseline="0" dirty="0">
                <a:latin typeface="Segoe UI" panose="020B0502040204020203" pitchFamily="34" charset="0"/>
                <a:cs typeface="Segoe UI" panose="020B0502040204020203" pitchFamily="34" charset="0"/>
              </a:rPr>
              <a:t>When it comes to Next generation architectures, c</a:t>
            </a:r>
            <a:r>
              <a:rPr lang="en-US" sz="1200" dirty="0"/>
              <a:t>ontainers are emerging as an attractive way for developers to quickly and efficiently build and deploy these “born in the cloud” applications. </a:t>
            </a:r>
            <a:r>
              <a:rPr lang="en-US" sz="1200" dirty="0">
                <a:effectLst/>
              </a:rPr>
              <a:t>We offer containers with a new level of isolation previously reserved only for fully dedicated physical or virtual machines, while maintaining an agile and efficient experience with full Docker cross-platform integration. We are also integrating the Docker Hub into the Azure Marketplace so customers will have a seamless access to the latest Docker technology. (Read more about this here:</a:t>
            </a:r>
            <a:r>
              <a:rPr lang="en-US" sz="1200" baseline="0" dirty="0">
                <a:effectLst/>
              </a:rPr>
              <a:t> </a:t>
            </a:r>
            <a:r>
              <a:rPr lang="en-US" sz="1100" u="sng" kern="1200" dirty="0">
                <a:solidFill>
                  <a:schemeClr val="tx1"/>
                </a:solidFill>
                <a:effectLst/>
                <a:latin typeface="+mn-lt"/>
                <a:ea typeface="+mn-ea"/>
                <a:cs typeface="+mn-cs"/>
                <a:hlinkClick r:id="rId4"/>
              </a:rPr>
              <a:t>https://www.microsoft.com/en-us/Openness/NextGenerationCloud</a:t>
            </a:r>
            <a:r>
              <a:rPr lang="en-US" sz="1100" u="sng" kern="1200" dirty="0">
                <a:solidFill>
                  <a:schemeClr val="tx1"/>
                </a:solidFill>
                <a:effectLst/>
                <a:latin typeface="+mn-lt"/>
                <a:ea typeface="+mn-ea"/>
                <a:cs typeface="+mn-cs"/>
              </a:rPr>
              <a:t>)</a:t>
            </a:r>
          </a:p>
          <a:p>
            <a:endParaRPr lang="en-US" sz="1200" dirty="0"/>
          </a:p>
          <a:p>
            <a:r>
              <a:rPr lang="en-US" sz="1200" baseline="0" dirty="0">
                <a:latin typeface="Segoe UI" panose="020B0502040204020203" pitchFamily="34" charset="0"/>
                <a:cs typeface="Segoe UI" panose="020B0502040204020203" pitchFamily="34" charset="0"/>
              </a:rPr>
              <a:t>4. </a:t>
            </a:r>
            <a:r>
              <a:rPr lang="en-US" sz="1200" b="1" baseline="0" dirty="0">
                <a:latin typeface="Segoe UI" panose="020B0502040204020203" pitchFamily="34" charset="0"/>
                <a:cs typeface="Segoe UI" panose="020B0502040204020203" pitchFamily="34" charset="0"/>
              </a:rPr>
              <a:t>IoT: </a:t>
            </a:r>
            <a:r>
              <a:rPr lang="en-US" sz="1200" baseline="0" dirty="0">
                <a:latin typeface="Segoe UI" panose="020B0502040204020203" pitchFamily="34" charset="0"/>
                <a:cs typeface="Segoe UI" panose="020B0502040204020203" pitchFamily="34" charset="0"/>
              </a:rPr>
              <a:t>And lastly, the Internet of Things. </a:t>
            </a:r>
            <a:r>
              <a:rPr lang="en-US" sz="1200" dirty="0"/>
              <a:t>Across the globe, businesses and governments are connecting their “things” (devices or sensors) to drive data insights and create new value and improve services. The Microsoft Azure IoT Suite is an integrated offering that takes advantage of all the relevant Azure capabilities to drive operational performance, use advanced data analytics, and enable innovation. Available in preview later this year this new offering will provide enterprises with finished applications targeting common IoT scenarios – such as remote monitoring, asset management and predictive maintenance – to simplify deployment and provide the ability to scale their solution to millions of “things” over time. (Read more here: </a:t>
            </a:r>
            <a:r>
              <a:rPr lang="en-US" sz="1100" u="sng" kern="1200" dirty="0">
                <a:solidFill>
                  <a:schemeClr val="tx1"/>
                </a:solidFill>
                <a:effectLst/>
                <a:latin typeface="+mn-lt"/>
                <a:ea typeface="+mn-ea"/>
                <a:cs typeface="+mn-cs"/>
                <a:hlinkClick r:id="rId5"/>
              </a:rPr>
              <a:t>https://www.microsoft.com/en-us/Openness/InternetOfThings</a:t>
            </a:r>
            <a:r>
              <a:rPr lang="en-US" sz="1100" u="sng" kern="1200" dirty="0">
                <a:solidFill>
                  <a:schemeClr val="tx1"/>
                </a:solidFill>
                <a:effectLst/>
                <a:latin typeface="+mn-lt"/>
                <a:ea typeface="+mn-ea"/>
                <a:cs typeface="+mn-cs"/>
              </a:rPr>
              <a:t>)</a:t>
            </a:r>
            <a:endParaRPr lang="en-US" sz="1200" dirty="0"/>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Overall - We have the technology &amp; support for your business scenarios.</a:t>
            </a:r>
          </a:p>
          <a:p>
            <a:pPr marL="0" marR="0" indent="0" algn="l" defTabSz="914400" rtl="0" eaLnBrk="1" fontAlgn="auto" latinLnBrk="0" hangingPunct="1">
              <a:lnSpc>
                <a:spcPct val="100000"/>
              </a:lnSpc>
              <a:spcBef>
                <a:spcPct val="0"/>
              </a:spcBef>
              <a:spcAft>
                <a:spcPts val="0"/>
              </a:spcAft>
              <a:buClrTx/>
              <a:buSzTx/>
              <a:buFont typeface="+mj-lt"/>
              <a:buNone/>
              <a:tabLst/>
              <a:defRPr/>
            </a:pPr>
            <a:endParaRPr lang="en-US" baseline="0"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12</a:t>
            </a:fld>
            <a:endParaRPr lang="en-US">
              <a:solidFill>
                <a:prstClr val="black"/>
              </a:solidFill>
            </a:endParaRPr>
          </a:p>
        </p:txBody>
      </p:sp>
    </p:spTree>
    <p:extLst>
      <p:ext uri="{BB962C8B-B14F-4D97-AF65-F5344CB8AC3E}">
        <p14:creationId xmlns:p14="http://schemas.microsoft.com/office/powerpoint/2010/main" val="3723214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741094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D582D-7ED8-4E10-9CBE-B3D4573A4B37}" type="slidenum">
              <a:rPr lang="en-US" smtClean="0"/>
              <a:t>14</a:t>
            </a:fld>
            <a:endParaRPr lang="en-US"/>
          </a:p>
        </p:txBody>
      </p:sp>
    </p:spTree>
    <p:extLst>
      <p:ext uri="{BB962C8B-B14F-4D97-AF65-F5344CB8AC3E}">
        <p14:creationId xmlns:p14="http://schemas.microsoft.com/office/powerpoint/2010/main" val="3998415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246183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516129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195469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756651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191383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[Script]: </a:t>
            </a:r>
          </a:p>
          <a:p>
            <a:r>
              <a:rPr lang="en-US" sz="900" kern="120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a:solidFill>
                  <a:schemeClr val="tx1"/>
                </a:solidFill>
                <a:effectLst/>
                <a:latin typeface="Segoe UI Light" pitchFamily="34" charset="0"/>
                <a:ea typeface="+mn-ea"/>
                <a:cs typeface="+mn-cs"/>
              </a:rPr>
              <a:t> would be lost if we disappeared.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 will </a:t>
            </a:r>
            <a:r>
              <a:rPr lang="en-US" sz="900" b="1" kern="1200">
                <a:solidFill>
                  <a:schemeClr val="tx1"/>
                </a:solidFill>
                <a:effectLst/>
                <a:latin typeface="Segoe UI Light" pitchFamily="34" charset="0"/>
                <a:ea typeface="+mn-ea"/>
                <a:cs typeface="+mn-cs"/>
              </a:rPr>
              <a:t>empower</a:t>
            </a:r>
            <a:r>
              <a:rPr lang="en-US" sz="900" kern="1200">
                <a:solidFill>
                  <a:schemeClr val="tx1"/>
                </a:solidFill>
                <a:effectLst/>
                <a:latin typeface="Segoe UI Light" pitchFamily="34" charset="0"/>
                <a:ea typeface="+mn-ea"/>
                <a:cs typeface="+mn-cs"/>
              </a:rPr>
              <a:t> </a:t>
            </a:r>
            <a:r>
              <a:rPr lang="en-US" sz="900" i="1" kern="1200">
                <a:solidFill>
                  <a:schemeClr val="tx1"/>
                </a:solidFill>
                <a:effectLst/>
                <a:latin typeface="Segoe UI Light" pitchFamily="34" charset="0"/>
                <a:ea typeface="+mn-ea"/>
                <a:cs typeface="+mn-cs"/>
              </a:rPr>
              <a:t>every</a:t>
            </a:r>
            <a:r>
              <a:rPr lang="en-US" sz="900" kern="1200">
                <a:solidFill>
                  <a:schemeClr val="tx1"/>
                </a:solidFill>
                <a:effectLst/>
                <a:latin typeface="Segoe UI Light" pitchFamily="34" charset="0"/>
                <a:ea typeface="+mn-ea"/>
                <a:cs typeface="+mn-cs"/>
              </a:rPr>
              <a:t> person and </a:t>
            </a:r>
            <a:r>
              <a:rPr lang="en-US" sz="900" i="1" kern="1200">
                <a:solidFill>
                  <a:schemeClr val="tx1"/>
                </a:solidFill>
                <a:effectLst/>
                <a:latin typeface="Segoe UI Light" pitchFamily="34" charset="0"/>
                <a:ea typeface="+mn-ea"/>
                <a:cs typeface="+mn-cs"/>
              </a:rPr>
              <a:t>every</a:t>
            </a:r>
            <a:r>
              <a:rPr lang="en-US" sz="900" kern="1200">
                <a:solidFill>
                  <a:schemeClr val="tx1"/>
                </a:solidFill>
                <a:effectLst/>
                <a:latin typeface="Segoe UI Light" pitchFamily="34" charset="0"/>
                <a:ea typeface="+mn-ea"/>
                <a:cs typeface="+mn-cs"/>
              </a:rPr>
              <a:t> organization on the planet to </a:t>
            </a:r>
            <a:r>
              <a:rPr lang="en-US" sz="900" b="1" kern="1200">
                <a:solidFill>
                  <a:schemeClr val="tx1"/>
                </a:solidFill>
                <a:effectLst/>
                <a:latin typeface="Segoe UI Light" pitchFamily="34" charset="0"/>
                <a:ea typeface="+mn-ea"/>
                <a:cs typeface="+mn-cs"/>
              </a:rPr>
              <a:t>achieve more</a:t>
            </a:r>
            <a:r>
              <a:rPr lang="en-US" sz="900" kern="1200">
                <a:solidFill>
                  <a:schemeClr val="tx1"/>
                </a:solidFill>
                <a:effectLst/>
                <a:latin typeface="Segoe UI Light" pitchFamily="34" charset="0"/>
                <a:ea typeface="+mn-ea"/>
                <a:cs typeface="+mn-cs"/>
              </a:rPr>
              <a:t>.</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a:solidFill>
                  <a:schemeClr val="tx1"/>
                </a:solidFill>
                <a:effectLst/>
                <a:latin typeface="Segoe UI Light" pitchFamily="34" charset="0"/>
                <a:ea typeface="+mn-ea"/>
                <a:cs typeface="+mn-cs"/>
              </a:rPr>
              <a:t> of us </a:t>
            </a:r>
            <a:r>
              <a:rPr lang="en-US" sz="900" kern="1200">
                <a:solidFill>
                  <a:schemeClr val="tx1"/>
                </a:solidFill>
                <a:effectLst/>
                <a:latin typeface="Segoe UI Light" pitchFamily="34" charset="0"/>
                <a:ea typeface="+mn-ea"/>
                <a:cs typeface="+mn-cs"/>
              </a:rPr>
              <a:t>to continue our journey to become something more. In</a:t>
            </a:r>
            <a:r>
              <a:rPr lang="en-US" sz="900" kern="1200" baseline="0">
                <a:solidFill>
                  <a:schemeClr val="tx1"/>
                </a:solidFill>
                <a:effectLst/>
                <a:latin typeface="Segoe UI Light" pitchFamily="34" charset="0"/>
                <a:ea typeface="+mn-ea"/>
                <a:cs typeface="+mn-cs"/>
              </a:rPr>
              <a:t> summary, we </a:t>
            </a:r>
            <a:r>
              <a:rPr lang="en-US" baseline="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6DAC288-28CF-40C3-A408-271E9A37F250}" type="slidenum">
              <a:rPr lang="en-US" smtClean="0"/>
              <a:pPr/>
              <a:t>2</a:t>
            </a:fld>
            <a:endParaRPr lang="en-US"/>
          </a:p>
        </p:txBody>
      </p:sp>
    </p:spTree>
    <p:extLst>
      <p:ext uri="{BB962C8B-B14F-4D97-AF65-F5344CB8AC3E}">
        <p14:creationId xmlns:p14="http://schemas.microsoft.com/office/powerpoint/2010/main" val="3914839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Pointers:</a:t>
            </a:r>
          </a:p>
          <a:p>
            <a:endParaRPr lang="en-US" dirty="0"/>
          </a:p>
          <a:p>
            <a:r>
              <a:rPr lang="en-US" dirty="0"/>
              <a:t>1. This slide highlights the multiple ways to provision VMs</a:t>
            </a:r>
          </a:p>
        </p:txBody>
      </p:sp>
      <p:sp>
        <p:nvSpPr>
          <p:cNvPr id="4" name="Header Placeholder 3"/>
          <p:cNvSpPr>
            <a:spLocks noGrp="1"/>
          </p:cNvSpPr>
          <p:nvPr>
            <p:ph type="hdr" sz="quarter" idx="10"/>
          </p:nvPr>
        </p:nvSpPr>
        <p:spPr/>
        <p:txBody>
          <a:bodyPr/>
          <a:lstStyle/>
          <a:p>
            <a:pPr marL="0" marR="0" lvl="0" indent="0" algn="l" defTabSz="9674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3/17/2017 2:25 PM</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0"/>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1003742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latin typeface="+mn-lt"/>
                <a:ea typeface="+mn-ea"/>
                <a:cs typeface="+mn-cs"/>
              </a:rPr>
              <a:t>We are making a bet on OSS by contributing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noProof="0" dirty="0">
                <a:solidFill>
                  <a:schemeClr val="tx1"/>
                </a:solidFill>
                <a:latin typeface="+mn-lt"/>
                <a:ea typeface="+mn-ea"/>
                <a:cs typeface="+mn-cs"/>
              </a:rPr>
              <a:t>SQL Server On Linux – In</a:t>
            </a:r>
            <a:r>
              <a:rPr lang="en-US" sz="1200" kern="1200" baseline="0" noProof="0" dirty="0">
                <a:solidFill>
                  <a:schemeClr val="tx1"/>
                </a:solidFill>
                <a:latin typeface="+mn-lt"/>
                <a:ea typeface="+mn-ea"/>
                <a:cs typeface="+mn-cs"/>
              </a:rPr>
              <a:t> Preview March ‘16</a:t>
            </a:r>
          </a:p>
          <a:p>
            <a:pPr marL="38871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noProof="0" dirty="0" err="1">
                <a:solidFill>
                  <a:schemeClr val="tx1"/>
                </a:solidFill>
                <a:latin typeface="+mn-lt"/>
                <a:ea typeface="+mn-ea"/>
                <a:cs typeface="+mn-cs"/>
              </a:rPr>
              <a:t>RedHat</a:t>
            </a:r>
            <a:r>
              <a:rPr lang="en-US" sz="1200" kern="1200" baseline="0" noProof="0" dirty="0">
                <a:solidFill>
                  <a:schemeClr val="tx1"/>
                </a:solidFill>
                <a:latin typeface="+mn-lt"/>
                <a:ea typeface="+mn-ea"/>
                <a:cs typeface="+mn-cs"/>
              </a:rPr>
              <a:t> install in 30 seconds: yum install </a:t>
            </a:r>
            <a:r>
              <a:rPr lang="en-US" sz="1200" kern="1200" baseline="0" noProof="0" dirty="0" err="1">
                <a:solidFill>
                  <a:schemeClr val="tx1"/>
                </a:solidFill>
                <a:latin typeface="+mn-lt"/>
                <a:ea typeface="+mn-ea"/>
                <a:cs typeface="+mn-cs"/>
              </a:rPr>
              <a:t>mssql</a:t>
            </a:r>
            <a:r>
              <a:rPr lang="en-US" sz="1200" kern="1200" baseline="0" noProof="0" dirty="0">
                <a:solidFill>
                  <a:schemeClr val="tx1"/>
                </a:solidFill>
                <a:latin typeface="+mn-lt"/>
                <a:ea typeface="+mn-ea"/>
                <a:cs typeface="+mn-cs"/>
              </a:rPr>
              <a:t>-server -y</a:t>
            </a:r>
            <a:endParaRPr lang="en-US" sz="1200" kern="1200" dirty="0">
              <a:solidFill>
                <a:schemeClr val="tx1"/>
              </a:solidFill>
              <a:latin typeface="+mn-lt"/>
              <a:ea typeface="+mn-ea"/>
              <a:cs typeface="+mn-cs"/>
            </a:endParaRPr>
          </a:p>
          <a:p>
            <a:endParaRPr lang="en-US" dirty="0"/>
          </a:p>
          <a:p>
            <a:pPr marL="171450" indent="-171450">
              <a:buFont typeface="Arial" panose="020B0604020202020204" pitchFamily="34" charset="0"/>
              <a:buChar char="•"/>
            </a:pPr>
            <a:r>
              <a:rPr lang="en-US" dirty="0"/>
              <a:t>Windows is running Ubuntu user-mode binaries provided by Canonical.  Build a subsystem in Windows</a:t>
            </a:r>
            <a:r>
              <a:rPr lang="en-US" baseline="0" dirty="0"/>
              <a:t> kernel to expose windows </a:t>
            </a:r>
            <a:r>
              <a:rPr lang="en-US" baseline="0" dirty="0" err="1"/>
              <a:t>api</a:t>
            </a:r>
            <a:r>
              <a:rPr lang="en-US" baseline="0" dirty="0"/>
              <a:t> to Linux user-mode</a:t>
            </a:r>
            <a:endParaRPr lang="en-US" dirty="0"/>
          </a:p>
          <a:p>
            <a:pPr marL="388712" lvl="1" indent="-171450">
              <a:buFont typeface="Arial" panose="020B0604020202020204" pitchFamily="34" charset="0"/>
              <a:buChar char="•"/>
            </a:pPr>
            <a:r>
              <a:rPr lang="en-US" dirty="0"/>
              <a:t>This means the command-line utilities are the same as those that run within a native Ubuntu environment</a:t>
            </a:r>
          </a:p>
        </p:txBody>
      </p:sp>
      <p:sp>
        <p:nvSpPr>
          <p:cNvPr id="4" name="Slide Number Placeholder 3"/>
          <p:cNvSpPr>
            <a:spLocks noGrp="1"/>
          </p:cNvSpPr>
          <p:nvPr>
            <p:ph type="sldNum" sz="quarter" idx="10"/>
          </p:nvPr>
        </p:nvSpPr>
        <p:spPr/>
        <p:txBody>
          <a:bodyPr/>
          <a:lstStyle/>
          <a:p>
            <a:fld id="{1D127CA6-06D2-4433-B26A-052CD5EF2196}" type="slidenum">
              <a:rPr lang="en-US" smtClean="0"/>
              <a:t>3</a:t>
            </a:fld>
            <a:endParaRPr lang="en-US"/>
          </a:p>
        </p:txBody>
      </p:sp>
    </p:spTree>
    <p:extLst>
      <p:ext uri="{BB962C8B-B14F-4D97-AF65-F5344CB8AC3E}">
        <p14:creationId xmlns:p14="http://schemas.microsoft.com/office/powerpoint/2010/main" val="1539043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568" rtl="0" eaLnBrk="1" fontAlgn="base" latinLnBrk="0" hangingPunct="1">
              <a:lnSpc>
                <a:spcPct val="100000"/>
              </a:lnSpc>
              <a:spcBef>
                <a:spcPct val="0"/>
              </a:spcBef>
              <a:spcAft>
                <a:spcPct val="0"/>
              </a:spcAft>
              <a:buClrTx/>
              <a:buSzTx/>
              <a:buFontTx/>
              <a:buNone/>
              <a:tabLst/>
              <a:defRPr/>
            </a:pPr>
            <a:fld id="{EC0EFBC5-EFC8-4C83-8EB1-BF3F69A97706}" type="datetime8">
              <a:rPr kumimoji="0" lang="en-US" altLang="en-US" sz="18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49568" rtl="0" eaLnBrk="1" fontAlgn="base" latinLnBrk="0" hangingPunct="1">
                <a:lnSpc>
                  <a:spcPct val="100000"/>
                </a:lnSpc>
                <a:spcBef>
                  <a:spcPct val="0"/>
                </a:spcBef>
                <a:spcAft>
                  <a:spcPct val="0"/>
                </a:spcAft>
                <a:buClrTx/>
                <a:buSzTx/>
                <a:buFontTx/>
                <a:buNone/>
                <a:tabLst/>
                <a:defRPr/>
              </a:pPr>
              <a:t>3/17/2017 2:25 PM</a:t>
            </a:fld>
            <a:endParaRPr kumimoji="0" lang="en-US" altLang="en-US" sz="18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49568" rtl="0" eaLnBrk="1" fontAlgn="base" latinLnBrk="0" hangingPunct="1">
              <a:lnSpc>
                <a:spcPct val="100000"/>
              </a:lnSpc>
              <a:spcBef>
                <a:spcPct val="0"/>
              </a:spcBef>
              <a:spcAft>
                <a:spcPct val="0"/>
              </a:spcAft>
              <a:buClrTx/>
              <a:buSzTx/>
              <a:buFontTx/>
              <a:buNone/>
              <a:tabLst/>
              <a:defRPr/>
            </a:pPr>
            <a:fld id="{A843FFF4-B3C3-4CAC-852D-FD5D209A36F7}" type="slidenum">
              <a:rPr kumimoji="0" lang="en-US" altLang="en-US" sz="18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49568" rtl="0" eaLnBrk="1" fontAlgn="base" latinLnBrk="0" hangingPunct="1">
                <a:lnSpc>
                  <a:spcPct val="100000"/>
                </a:lnSpc>
                <a:spcBef>
                  <a:spcPct val="0"/>
                </a:spcBef>
                <a:spcAft>
                  <a:spcPct val="0"/>
                </a:spcAft>
                <a:buClrTx/>
                <a:buSzTx/>
                <a:buFontTx/>
                <a:buNone/>
                <a:tabLst/>
                <a:defRPr/>
              </a:pPr>
              <a:t>4</a:t>
            </a:fld>
            <a:endParaRPr kumimoji="0" lang="en-US" altLang="en-US" sz="18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785691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F00C1F-94AB-450B-BF28-A08678C0564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925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9231B-6AE0-4AC7-A80E-B091DE4408D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8061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9231B-6AE0-4AC7-A80E-B091DE4408D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6664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9231B-6AE0-4AC7-A80E-B091DE4408D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869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sz="1200" b="0" i="0" kern="1200" baseline="0" dirty="0">
                <a:solidFill>
                  <a:schemeClr val="tx1"/>
                </a:solidFill>
                <a:effectLst/>
                <a:latin typeface="Segoe UI" panose="020B0502040204020203" pitchFamily="34" charset="0"/>
                <a:ea typeface="+mn-ea"/>
                <a:cs typeface="+mn-cs"/>
              </a:rPr>
              <a:t>Timing: 1 minute</a:t>
            </a:r>
          </a:p>
          <a:p>
            <a:pPr marL="0" marR="0" indent="0" algn="l" defTabSz="914400" rtl="0" eaLnBrk="1" fontAlgn="auto" latinLnBrk="0" hangingPunct="1">
              <a:lnSpc>
                <a:spcPct val="100000"/>
              </a:lnSpc>
              <a:spcBef>
                <a:spcPts val="0"/>
              </a:spcBef>
              <a:spcAft>
                <a:spcPts val="0"/>
              </a:spcAft>
              <a:buClrTx/>
              <a:buSzTx/>
              <a:buFontTx/>
              <a:buNone/>
              <a:tabLst/>
              <a:defRPr/>
            </a:pPr>
            <a:r>
              <a:rPr lang="fi-FI" sz="1200" b="0" i="0" kern="1200" baseline="0" dirty="0">
                <a:solidFill>
                  <a:schemeClr val="tx1"/>
                </a:solidFill>
                <a:effectLst/>
                <a:latin typeface="Segoe UI" panose="020B0502040204020203" pitchFamily="34" charset="0"/>
                <a:ea typeface="+mn-ea"/>
                <a:cs typeface="+mn-cs"/>
              </a:rPr>
              <a:t>Talking points: </a:t>
            </a:r>
          </a:p>
          <a:p>
            <a:pPr marL="0" marR="0" indent="0" algn="l" defTabSz="914400" rtl="0" eaLnBrk="1" fontAlgn="auto" latinLnBrk="0" hangingPunct="1">
              <a:lnSpc>
                <a:spcPct val="100000"/>
              </a:lnSpc>
              <a:spcBef>
                <a:spcPts val="0"/>
              </a:spcBef>
              <a:spcAft>
                <a:spcPts val="0"/>
              </a:spcAft>
              <a:buClrTx/>
              <a:buSzTx/>
              <a:buFontTx/>
              <a:buNone/>
              <a:tabLst/>
              <a:defRPr/>
            </a:pPr>
            <a:r>
              <a:rPr lang="fi-FI" sz="1200" b="0" i="0" kern="1200" baseline="0" dirty="0">
                <a:solidFill>
                  <a:schemeClr val="tx1"/>
                </a:solidFill>
                <a:effectLst/>
                <a:latin typeface="Segoe UI" panose="020B0502040204020203" pitchFamily="34" charset="0"/>
                <a:ea typeface="+mn-ea"/>
                <a:cs typeface="+mn-cs"/>
              </a:rPr>
              <a:t>Go to customers.microsoft.com for many more customer stories highlight support for open source software on Microsoft Azure. </a:t>
            </a:r>
          </a:p>
          <a:p>
            <a:pPr marL="0" marR="0" indent="0" algn="l" defTabSz="914400" rtl="0" eaLnBrk="1" fontAlgn="auto" latinLnBrk="0" hangingPunct="1">
              <a:lnSpc>
                <a:spcPct val="100000"/>
              </a:lnSpc>
              <a:spcBef>
                <a:spcPts val="0"/>
              </a:spcBef>
              <a:spcAft>
                <a:spcPts val="0"/>
              </a:spcAft>
              <a:buClrTx/>
              <a:buSzTx/>
              <a:buFontTx/>
              <a:buNone/>
              <a:tabLst/>
              <a:defRPr/>
            </a:pPr>
            <a:endParaRPr lang="fi-FI" sz="1200" b="0" i="0" kern="1200" baseline="0" dirty="0">
              <a:solidFill>
                <a:schemeClr val="tx1"/>
              </a:solidFill>
              <a:effectLst/>
              <a:latin typeface="Segoe UI" panose="020B0502040204020203"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i-FI" sz="1200" b="0" i="0" kern="1200" baseline="0" dirty="0">
              <a:solidFill>
                <a:schemeClr val="tx1"/>
              </a:solidFill>
              <a:effectLst/>
              <a:latin typeface="Segoe UI" panose="020B0502040204020203"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i-FI" sz="1200" b="0" i="0" kern="1200" baseline="0" dirty="0">
                <a:solidFill>
                  <a:schemeClr val="tx1"/>
                </a:solidFill>
                <a:effectLst/>
                <a:latin typeface="Segoe UI" panose="020B0502040204020203" pitchFamily="34" charset="0"/>
                <a:ea typeface="+mn-ea"/>
                <a:cs typeface="+mn-cs"/>
              </a:rPr>
              <a:t>http://www.microsoft.com/casestudies/Case_Study_Detail.aspx?CaseStudyID=710000004217</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kern="0" baseline="0" dirty="0"/>
              <a:t>http://www.microsoft.com/casestudies/Case_Study_Detail.aspx?CaseStudyID=710000003432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u="sng" dirty="0">
                <a:hlinkClick r:id="rId3"/>
              </a:rPr>
              <a:t>http://www.microsoft.com/casestudies/Case_Study_Detail.aspx?CaseStudyID=710000004447</a:t>
            </a:r>
            <a:endParaRPr lang="en-US" dirty="0"/>
          </a:p>
          <a:p>
            <a:endParaRPr lang="en-US" dirty="0"/>
          </a:p>
          <a:p>
            <a:r>
              <a:rPr lang="en-US" kern="0" dirty="0"/>
              <a:t>http://www.microsoft.com/casestudies/Microsoft-Azure/The-British-Irish-Lions/Top-Global-Rugby-Team-Wins-with-Cloud-Apps-That-Motivate-Fans-Monitor-Player-Health/710000003811 </a:t>
            </a:r>
          </a:p>
          <a:p>
            <a:endParaRPr lang="en-US" kern="0" dirty="0"/>
          </a:p>
          <a:p>
            <a:pPr marL="0" marR="0" indent="0" algn="l" defTabSz="914400" rtl="0" eaLnBrk="1" fontAlgn="auto" latinLnBrk="0" hangingPunct="1">
              <a:lnSpc>
                <a:spcPct val="100000"/>
              </a:lnSpc>
              <a:spcBef>
                <a:spcPts val="0"/>
              </a:spcBef>
              <a:spcAft>
                <a:spcPts val="0"/>
              </a:spcAft>
              <a:buClrTx/>
              <a:buSzTx/>
              <a:buFontTx/>
              <a:buNone/>
              <a:tabLst/>
              <a:defRPr/>
            </a:pPr>
            <a:r>
              <a:rPr lang="en-US" kern="0" baseline="0" dirty="0"/>
              <a:t>http://www.microsoft.com/casestudies/Windows-Azure/Cognosys-Technologies/Cognosys-Facilitiates-Azure-Transitions-in-Minutes-Exponentially-Reduces-Go-To-Market-Time/710000002544 </a:t>
            </a:r>
          </a:p>
          <a:p>
            <a:pPr marL="0" marR="0" indent="0" algn="l" defTabSz="914400" rtl="0" eaLnBrk="1" fontAlgn="auto" latinLnBrk="0" hangingPunct="1">
              <a:lnSpc>
                <a:spcPct val="100000"/>
              </a:lnSpc>
              <a:spcBef>
                <a:spcPts val="0"/>
              </a:spcBef>
              <a:spcAft>
                <a:spcPts val="0"/>
              </a:spcAft>
              <a:buClrTx/>
              <a:buSzTx/>
              <a:buFontTx/>
              <a:buNone/>
              <a:tabLst/>
              <a:defRPr/>
            </a:pPr>
            <a:endParaRPr lang="en-US" kern="0" baseline="0" dirty="0"/>
          </a:p>
          <a:p>
            <a:r>
              <a:rPr lang="en-US" sz="1200" b="1" i="1" kern="1200" dirty="0">
                <a:solidFill>
                  <a:schemeClr val="tx1"/>
                </a:solidFill>
                <a:effectLst/>
                <a:latin typeface="Segoe UI" panose="020B0502040204020203" pitchFamily="34" charset="0"/>
                <a:ea typeface="+mn-ea"/>
                <a:cs typeface="+mn-cs"/>
              </a:rPr>
              <a:t>http://www.microsoft.com/india/casestudies/microsoft-azure/cloudmunch/solutions-firm-uses-the-cloud-to-speed-release-cycles-and-cut-it-costs-by-more-than-20-percent/710000004304</a:t>
            </a:r>
          </a:p>
          <a:p>
            <a:pPr marL="0" marR="0" indent="0" algn="l" defTabSz="914400" rtl="0" eaLnBrk="1" fontAlgn="auto" latinLnBrk="0" hangingPunct="1">
              <a:lnSpc>
                <a:spcPct val="100000"/>
              </a:lnSpc>
              <a:spcBef>
                <a:spcPts val="0"/>
              </a:spcBef>
              <a:spcAft>
                <a:spcPts val="0"/>
              </a:spcAft>
              <a:buClrTx/>
              <a:buSzTx/>
              <a:buFontTx/>
              <a:buNone/>
              <a:tabLst/>
              <a:defRPr/>
            </a:pPr>
            <a:endParaRPr lang="en-US" kern="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Segoe UI" panose="020B0502040204020203" pitchFamily="34" charset="0"/>
                <a:ea typeface="+mn-ea"/>
                <a:cs typeface="+mn-cs"/>
              </a:rPr>
              <a:t>https://customers.microsoft.com/Pages/CustomerStory.aspx?recid=338</a:t>
            </a:r>
          </a:p>
          <a:p>
            <a:pPr marL="0" marR="0" indent="0" algn="l" defTabSz="914400" rtl="0" eaLnBrk="1" fontAlgn="auto" latinLnBrk="0" hangingPunct="1">
              <a:lnSpc>
                <a:spcPct val="100000"/>
              </a:lnSpc>
              <a:spcBef>
                <a:spcPts val="0"/>
              </a:spcBef>
              <a:spcAft>
                <a:spcPts val="0"/>
              </a:spcAft>
              <a:buClrTx/>
              <a:buSzTx/>
              <a:buFontTx/>
              <a:buNone/>
              <a:tabLst/>
              <a:defRPr/>
            </a:pPr>
            <a:endParaRPr lang="en-US" kern="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baseline="0" dirty="0">
                <a:solidFill>
                  <a:schemeClr val="tx1"/>
                </a:solidFill>
                <a:effectLst/>
                <a:latin typeface="Segoe UI" panose="020B0502040204020203" pitchFamily="34" charset="0"/>
                <a:ea typeface="+mn-ea"/>
                <a:cs typeface="+mn-cs"/>
              </a:rPr>
              <a:t>http://www.microsoft.com/casestudies/Case_Study_Detail.aspx?CaseStudyID=710000004458</a:t>
            </a:r>
          </a:p>
          <a:p>
            <a:pPr marL="0" marR="0" indent="0" algn="l" defTabSz="914400" rtl="0" eaLnBrk="1" fontAlgn="auto" latinLnBrk="0" hangingPunct="1">
              <a:lnSpc>
                <a:spcPct val="100000"/>
              </a:lnSpc>
              <a:spcBef>
                <a:spcPts val="0"/>
              </a:spcBef>
              <a:spcAft>
                <a:spcPts val="0"/>
              </a:spcAft>
              <a:buClrTx/>
              <a:buSzTx/>
              <a:buFontTx/>
              <a:buNone/>
              <a:tabLst/>
              <a:defRPr/>
            </a:pPr>
            <a:endParaRPr lang="en-US" kern="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baseline="0" dirty="0">
                <a:solidFill>
                  <a:schemeClr val="tx1"/>
                </a:solidFill>
                <a:effectLst/>
                <a:latin typeface="Segoe UI" panose="020B0502040204020203" pitchFamily="34" charset="0"/>
                <a:ea typeface="+mn-ea"/>
                <a:cs typeface="+mn-cs"/>
              </a:rPr>
              <a:t>https://customers.microsoft.com/Pages/CustomerStory.aspx?recid=1867</a:t>
            </a:r>
          </a:p>
          <a:p>
            <a:pPr marL="0" marR="0" indent="0" algn="l" defTabSz="914400" rtl="0" eaLnBrk="1" fontAlgn="auto" latinLnBrk="0" hangingPunct="1">
              <a:lnSpc>
                <a:spcPct val="100000"/>
              </a:lnSpc>
              <a:spcBef>
                <a:spcPts val="0"/>
              </a:spcBef>
              <a:spcAft>
                <a:spcPts val="0"/>
              </a:spcAft>
              <a:buClrTx/>
              <a:buSzTx/>
              <a:buFontTx/>
              <a:buNone/>
              <a:tabLst/>
              <a:defRPr/>
            </a:pPr>
            <a:endParaRPr lang="en-US" kern="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http://www.microsoft.com/casestudies/Windows-Azure/Semantic-Touch/Azure-Powers-Launch-of-Revolutionary-Open-Source-Social-E-commerce-Solution/710000001825</a:t>
            </a:r>
          </a:p>
          <a:p>
            <a:pPr marL="0" marR="0" indent="0" algn="l" defTabSz="914400" rtl="0" eaLnBrk="1" fontAlgn="auto" latinLnBrk="0" hangingPunct="1">
              <a:lnSpc>
                <a:spcPct val="100000"/>
              </a:lnSpc>
              <a:spcBef>
                <a:spcPts val="0"/>
              </a:spcBef>
              <a:spcAft>
                <a:spcPts val="0"/>
              </a:spcAft>
              <a:buClrTx/>
              <a:buSzTx/>
              <a:buFontTx/>
              <a:buNone/>
              <a:tabLst/>
              <a:defRPr/>
            </a:pPr>
            <a:endParaRPr lang="en-US" kern="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http://www.microsoft.com/casestudies/Case_Study_Detail.aspx?CaseStudyID=710000003201 </a:t>
            </a:r>
          </a:p>
          <a:p>
            <a:pPr marL="0" marR="0" indent="0" algn="l" defTabSz="914400" rtl="0" eaLnBrk="1" fontAlgn="auto" latinLnBrk="0" hangingPunct="1">
              <a:lnSpc>
                <a:spcPct val="100000"/>
              </a:lnSpc>
              <a:spcBef>
                <a:spcPts val="0"/>
              </a:spcBef>
              <a:spcAft>
                <a:spcPts val="0"/>
              </a:spcAft>
              <a:buClrTx/>
              <a:buSzTx/>
              <a:buFontTx/>
              <a:buNone/>
              <a:tabLst/>
              <a:defRPr/>
            </a:pPr>
            <a:endParaRPr lang="en-US" kern="0" baseline="0" dirty="0"/>
          </a:p>
          <a:p>
            <a:pPr marL="0" marR="0" indent="0" algn="l" defTabSz="914363" rtl="0" eaLnBrk="1" fontAlgn="auto" latinLnBrk="0" hangingPunct="1">
              <a:lnSpc>
                <a:spcPct val="100000"/>
              </a:lnSpc>
              <a:spcBef>
                <a:spcPts val="0"/>
              </a:spcBef>
              <a:spcAft>
                <a:spcPts val="333"/>
              </a:spcAft>
              <a:buClrTx/>
              <a:buSzTx/>
              <a:buFontTx/>
              <a:buNone/>
              <a:tabLst/>
              <a:defRPr/>
            </a:pPr>
            <a:r>
              <a:rPr lang="en-US" kern="0" baseline="0" dirty="0"/>
              <a:t>http://www.microsoft.com/casestudies/Windows-Azure/Nanobi-Data-and-Analytics/App-Store-in-the-Cloud-Democratizes-Analytics-Adoption-Across-Businesses/710000002921 </a:t>
            </a:r>
          </a:p>
          <a:p>
            <a:pPr defTabSz="914363">
              <a:spcAft>
                <a:spcPts val="333"/>
              </a:spcAf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u="sng" dirty="0">
                <a:hlinkClick r:id="rId4"/>
              </a:rPr>
              <a:t>http://www.microsoft.com/casestudies/Case_Study_Detail.aspx?CaseStudyID=710000002158</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kern="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kern="0" baseline="0" dirty="0"/>
              <a:t>http://www.microsoft.com/casestudies/Windows-Azure/Vibal-Publishing/Leading-publishing-house-combines-open-source-technology-with-Microsoft-Windows-Azure-for-more-efficient-delivery-of-digital-learning-tools/710000003099 </a:t>
            </a:r>
          </a:p>
          <a:p>
            <a:pPr marL="0" marR="0" indent="0" algn="l" defTabSz="914400" rtl="0" eaLnBrk="1" fontAlgn="auto" latinLnBrk="0" hangingPunct="1">
              <a:lnSpc>
                <a:spcPct val="100000"/>
              </a:lnSpc>
              <a:spcBef>
                <a:spcPts val="0"/>
              </a:spcBef>
              <a:spcAft>
                <a:spcPts val="0"/>
              </a:spcAft>
              <a:buClrTx/>
              <a:buSzTx/>
              <a:buFontTx/>
              <a:buNone/>
              <a:tabLst/>
              <a:defRPr/>
            </a:pPr>
            <a:endParaRPr lang="en-US" kern="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kern="0" baseline="0" dirty="0"/>
              <a:t>http://www.microsoft.com/casestudies/Case_Study_Detail.aspx?CaseStudyID=710000001977 </a:t>
            </a:r>
          </a:p>
          <a:p>
            <a:pPr marL="0" marR="0" indent="0" algn="l" defTabSz="914400" rtl="0" eaLnBrk="1" fontAlgn="auto" latinLnBrk="0" hangingPunct="1">
              <a:lnSpc>
                <a:spcPct val="100000"/>
              </a:lnSpc>
              <a:spcBef>
                <a:spcPts val="0"/>
              </a:spcBef>
              <a:spcAft>
                <a:spcPts val="0"/>
              </a:spcAft>
              <a:buClrTx/>
              <a:buSzTx/>
              <a:buFontTx/>
              <a:buNone/>
              <a:tabLst/>
              <a:defRPr/>
            </a:pPr>
            <a:endParaRPr lang="en-US" kern="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kern="0" baseline="0" dirty="0"/>
              <a:t>http://www.microsoft.com/casestudies/Windows-Azure/Virginia-Polytechnic-Institute-and-State-University/University-Enables-Innovative-Life-Sciences-Research-with-Big-Data-Solution/710000003381 </a:t>
            </a:r>
          </a:p>
          <a:p>
            <a:pPr marL="0" marR="0" indent="0" algn="l" defTabSz="914400" rtl="0" eaLnBrk="1" fontAlgn="auto" latinLnBrk="0" hangingPunct="1">
              <a:lnSpc>
                <a:spcPct val="100000"/>
              </a:lnSpc>
              <a:spcBef>
                <a:spcPts val="0"/>
              </a:spcBef>
              <a:spcAft>
                <a:spcPts val="0"/>
              </a:spcAft>
              <a:buClrTx/>
              <a:buSzTx/>
              <a:buFontTx/>
              <a:buNone/>
              <a:tabLst/>
              <a:defRPr/>
            </a:pPr>
            <a:endParaRPr lang="en-US" kern="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kern="0" baseline="0" dirty="0"/>
              <a:t>http://www.microsoft.com/casestudies/Case_Study_Detail.aspx?CaseStudyID=710000003415</a:t>
            </a:r>
          </a:p>
          <a:p>
            <a:pPr marL="0" marR="0" indent="0" algn="l" defTabSz="914400" rtl="0" eaLnBrk="1" fontAlgn="auto" latinLnBrk="0" hangingPunct="1">
              <a:lnSpc>
                <a:spcPct val="100000"/>
              </a:lnSpc>
              <a:spcBef>
                <a:spcPts val="0"/>
              </a:spcBef>
              <a:spcAft>
                <a:spcPts val="0"/>
              </a:spcAft>
              <a:buClrTx/>
              <a:buSzTx/>
              <a:buFontTx/>
              <a:buNone/>
              <a:tabLst/>
              <a:defRPr/>
            </a:pPr>
            <a:endParaRPr lang="en-US" kern="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kern="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kern="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kern="0"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C21E5F-E8FF-47E2-8339-90F961FE4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914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6.bin"/><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7.bin"/><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png"/><Relationship Id="rId4"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370245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4" name="Slide Number Placeholder 3"/>
          <p:cNvSpPr>
            <a:spLocks noGrp="1"/>
          </p:cNvSpPr>
          <p:nvPr>
            <p:ph type="sldNum" sz="quarter" idx="14"/>
          </p:nvPr>
        </p:nvSpPr>
        <p:spPr/>
        <p:txBody>
          <a:bodyPr/>
          <a:lstStyle/>
          <a:p>
            <a:fld id="{4FB1B825-3A76-456B-A4F1-9CCC837475CF}" type="slidenum">
              <a:rPr lang="en-US" smtClean="0">
                <a:solidFill>
                  <a:srgbClr val="505050"/>
                </a:solidFill>
              </a:rPr>
              <a:pPr/>
              <a:t>‹#›</a:t>
            </a:fld>
            <a:endParaRPr lang="en-US">
              <a:solidFill>
                <a:srgbClr val="505050"/>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01922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724879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965568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4037326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4120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365191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647411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1217358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7715152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01647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1501510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FB1B825-3A76-456B-A4F1-9CCC837475CF}"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5697882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31004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45537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14275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52187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480914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3440920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5095149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Char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600" y="228600"/>
            <a:ext cx="11734801" cy="640080"/>
          </a:xfrm>
        </p:spPr>
        <p:txBody>
          <a:bodyPr/>
          <a:lstStyle>
            <a:lvl1pPr>
              <a:defRPr baseline="0">
                <a:solidFill>
                  <a:schemeClr val="accent1"/>
                </a:solidFill>
              </a:defRPr>
            </a:lvl1pPr>
          </a:lstStyle>
          <a:p>
            <a:r>
              <a:rPr lang="en-US"/>
              <a:t>Title of slide (Chart slide)</a:t>
            </a:r>
          </a:p>
        </p:txBody>
      </p:sp>
      <p:sp>
        <p:nvSpPr>
          <p:cNvPr id="7" name="Chart Placeholder 3"/>
          <p:cNvSpPr>
            <a:spLocks noGrp="1"/>
          </p:cNvSpPr>
          <p:nvPr>
            <p:ph type="chart" sz="quarter" idx="13"/>
          </p:nvPr>
        </p:nvSpPr>
        <p:spPr>
          <a:xfrm>
            <a:off x="228600" y="1825622"/>
            <a:ext cx="11734800" cy="724246"/>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a:p>
        </p:txBody>
      </p:sp>
      <p:sp>
        <p:nvSpPr>
          <p:cNvPr id="6" name="Text Placeholder 3"/>
          <p:cNvSpPr>
            <a:spLocks noGrp="1"/>
          </p:cNvSpPr>
          <p:nvPr>
            <p:ph type="body" sz="quarter" idx="15" hasCustomPrompt="1"/>
          </p:nvPr>
        </p:nvSpPr>
        <p:spPr>
          <a:xfrm>
            <a:off x="228600" y="5796296"/>
            <a:ext cx="11734800" cy="402674"/>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a:t>Source Information , Last Refreshed, URL</a:t>
            </a:r>
          </a:p>
        </p:txBody>
      </p:sp>
      <p:sp>
        <p:nvSpPr>
          <p:cNvPr id="21" name="Text Placeholder 3"/>
          <p:cNvSpPr>
            <a:spLocks noGrp="1"/>
          </p:cNvSpPr>
          <p:nvPr>
            <p:ph type="body" sz="quarter" idx="36" hasCustomPrompt="1"/>
          </p:nvPr>
        </p:nvSpPr>
        <p:spPr>
          <a:xfrm>
            <a:off x="228600" y="914399"/>
            <a:ext cx="11734800" cy="543185"/>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5430258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093285474"/>
      </p:ext>
    </p:extLst>
  </p:cSld>
  <p:clrMapOvr>
    <a:masterClrMapping/>
  </p:clrMapOvr>
  <p:transition spd="slow"/>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44387150"/>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8"/>
            </a:lvl1pPr>
          </a:lstStyle>
          <a:p>
            <a:r>
              <a:rPr lang="en-US" dirty="0"/>
              <a:t>Click to edit Master title style</a:t>
            </a:r>
          </a:p>
        </p:txBody>
      </p:sp>
    </p:spTree>
    <p:extLst>
      <p:ext uri="{BB962C8B-B14F-4D97-AF65-F5344CB8AC3E}">
        <p14:creationId xmlns:p14="http://schemas.microsoft.com/office/powerpoint/2010/main" val="3241269683"/>
      </p:ext>
    </p:extLst>
  </p:cSld>
  <p:clrMapOvr>
    <a:masterClrMapping/>
  </p:clrMapOvr>
  <p:transition spd="slow">
    <p:wipe dir="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61101416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008098810"/>
      </p:ext>
    </p:extLst>
  </p:cSld>
  <p:clrMapOvr>
    <a:masterClrMapping/>
  </p:clrMapOvr>
  <p:transition spd="slow"/>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7638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10345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1638482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368693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17776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0540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405251674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195625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Tree>
    <p:extLst>
      <p:ext uri="{BB962C8B-B14F-4D97-AF65-F5344CB8AC3E}">
        <p14:creationId xmlns:p14="http://schemas.microsoft.com/office/powerpoint/2010/main" val="82868875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014349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2219729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226547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360992242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803871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07954782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104576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926728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487707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04416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100816"/>
            <a:ext cx="11007660" cy="879910"/>
          </a:xfrm>
        </p:spPr>
        <p:txBody>
          <a:bodyPr/>
          <a:lstStyle>
            <a:lvl1pPr>
              <a:defRPr sz="5885">
                <a:gradFill>
                  <a:gsLst>
                    <a:gs pos="0">
                      <a:srgbClr val="FFFFFF"/>
                    </a:gs>
                    <a:gs pos="100000">
                      <a:srgbClr val="FFFFFF"/>
                    </a:gs>
                  </a:gsLst>
                  <a:lin ang="5400000" scaled="0"/>
                </a:gradFill>
              </a:defRPr>
            </a:lvl1pPr>
          </a:lstStyle>
          <a:p>
            <a:r>
              <a:rPr lang="en-US" dirty="0" err="1"/>
              <a:t>Lorem</a:t>
            </a:r>
            <a:r>
              <a:rPr lang="en-US" dirty="0"/>
              <a:t> </a:t>
            </a:r>
            <a:r>
              <a:rPr lang="en-US" dirty="0" err="1"/>
              <a:t>ipsum</a:t>
            </a:r>
            <a:r>
              <a:rPr lang="en-US" dirty="0"/>
              <a:t> dolor</a:t>
            </a:r>
          </a:p>
        </p:txBody>
      </p:sp>
      <p:sp>
        <p:nvSpPr>
          <p:cNvPr id="3" name="Subtitle 2"/>
          <p:cNvSpPr>
            <a:spLocks noGrp="1"/>
          </p:cNvSpPr>
          <p:nvPr>
            <p:ph type="subTitle" idx="1" hasCustomPrompt="1"/>
          </p:nvPr>
        </p:nvSpPr>
        <p:spPr>
          <a:xfrm>
            <a:off x="269306" y="3778473"/>
            <a:ext cx="8534710" cy="816265"/>
          </a:xfrm>
        </p:spPr>
        <p:txBody>
          <a:bodyPr/>
          <a:lstStyle>
            <a:lvl1pPr marL="0" indent="0" algn="l">
              <a:lnSpc>
                <a:spcPts val="2645"/>
              </a:lnSpc>
              <a:buNone/>
              <a:defRPr sz="2155">
                <a:gradFill>
                  <a:gsLst>
                    <a:gs pos="0">
                      <a:srgbClr val="FFFFFF"/>
                    </a:gs>
                    <a:gs pos="100000">
                      <a:srgbClr val="FFFFFF"/>
                    </a:gs>
                  </a:gsLst>
                  <a:lin ang="5400000" scaled="0"/>
                </a:gradFill>
                <a:latin typeface="+mj-lt"/>
              </a:defRPr>
            </a:lvl1pPr>
            <a:lvl2pPr marL="448270" indent="0" algn="ctr">
              <a:buNone/>
              <a:defRPr>
                <a:solidFill>
                  <a:schemeClr val="tx1">
                    <a:tint val="75000"/>
                  </a:schemeClr>
                </a:solidFill>
              </a:defRPr>
            </a:lvl2pPr>
            <a:lvl3pPr marL="896538" indent="0" algn="ctr">
              <a:buNone/>
              <a:defRPr>
                <a:solidFill>
                  <a:schemeClr val="tx1">
                    <a:tint val="75000"/>
                  </a:schemeClr>
                </a:solidFill>
              </a:defRPr>
            </a:lvl3pPr>
            <a:lvl4pPr marL="1344808" indent="0" algn="ctr">
              <a:buNone/>
              <a:defRPr>
                <a:solidFill>
                  <a:schemeClr val="tx1">
                    <a:tint val="75000"/>
                  </a:schemeClr>
                </a:solidFill>
              </a:defRPr>
            </a:lvl4pPr>
            <a:lvl5pPr marL="1793077" indent="0" algn="ctr">
              <a:buNone/>
              <a:defRPr>
                <a:solidFill>
                  <a:schemeClr val="tx1">
                    <a:tint val="75000"/>
                  </a:schemeClr>
                </a:solidFill>
              </a:defRPr>
            </a:lvl5pPr>
            <a:lvl6pPr marL="2241346" indent="0" algn="ctr">
              <a:buNone/>
              <a:defRPr>
                <a:solidFill>
                  <a:schemeClr val="tx1">
                    <a:tint val="75000"/>
                  </a:schemeClr>
                </a:solidFill>
              </a:defRPr>
            </a:lvl6pPr>
            <a:lvl7pPr marL="2689616" indent="0" algn="ctr">
              <a:buNone/>
              <a:defRPr>
                <a:solidFill>
                  <a:schemeClr val="tx1">
                    <a:tint val="75000"/>
                  </a:schemeClr>
                </a:solidFill>
              </a:defRPr>
            </a:lvl7pPr>
            <a:lvl8pPr marL="3137880" indent="0" algn="ctr">
              <a:buNone/>
              <a:defRPr>
                <a:solidFill>
                  <a:schemeClr val="tx1">
                    <a:tint val="75000"/>
                  </a:schemeClr>
                </a:solidFill>
              </a:defRPr>
            </a:lvl8pPr>
            <a:lvl9pPr marL="3586149"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5108" y="470413"/>
            <a:ext cx="1278485" cy="280185"/>
          </a:xfrm>
          <a:prstGeom prst="rect">
            <a:avLst/>
          </a:prstGeom>
        </p:spPr>
      </p:pic>
      <p:sp>
        <p:nvSpPr>
          <p:cNvPr id="5" name="Text Placeholder 4"/>
          <p:cNvSpPr>
            <a:spLocks noGrp="1"/>
          </p:cNvSpPr>
          <p:nvPr>
            <p:ph type="body" sz="quarter" idx="10"/>
          </p:nvPr>
        </p:nvSpPr>
        <p:spPr>
          <a:xfrm>
            <a:off x="269243" y="3050958"/>
            <a:ext cx="11051235" cy="535255"/>
          </a:xfrm>
        </p:spPr>
        <p:txBody>
          <a:bodyPr anchor="ctr"/>
          <a:lstStyle>
            <a:lvl1pPr marL="0" indent="0">
              <a:lnSpc>
                <a:spcPts val="4120"/>
              </a:lnSpc>
              <a:spcBef>
                <a:spcPts val="0"/>
              </a:spcBef>
              <a:buNone/>
              <a:defRPr sz="2600" b="0">
                <a:gradFill>
                  <a:gsLst>
                    <a:gs pos="0">
                      <a:srgbClr val="FFFFFF"/>
                    </a:gs>
                    <a:gs pos="100000">
                      <a:srgbClr val="FFFFFF"/>
                    </a:gs>
                  </a:gsLst>
                  <a:lin ang="5400000" scaled="0"/>
                </a:gradFill>
                <a:latin typeface="+mj-lt"/>
              </a:defRPr>
            </a:lvl1pPr>
            <a:lvl2pPr marL="0" indent="0">
              <a:buNone/>
              <a:defRPr sz="3430" b="0">
                <a:solidFill>
                  <a:schemeClr val="bg1"/>
                </a:solidFill>
                <a:latin typeface="+mj-lt"/>
              </a:defRPr>
            </a:lvl2pPr>
            <a:lvl3pPr marL="0" indent="0">
              <a:buNone/>
              <a:defRPr sz="3430" b="0">
                <a:solidFill>
                  <a:schemeClr val="bg1"/>
                </a:solidFill>
                <a:latin typeface="+mj-lt"/>
              </a:defRPr>
            </a:lvl3pPr>
            <a:lvl4pPr marL="0" indent="0">
              <a:buNone/>
              <a:defRPr sz="3430" b="0">
                <a:solidFill>
                  <a:schemeClr val="bg1"/>
                </a:solidFill>
                <a:latin typeface="+mj-lt"/>
              </a:defRPr>
            </a:lvl4pPr>
            <a:lvl5pPr marL="0" indent="0">
              <a:buNone/>
              <a:defRPr sz="3430" b="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53068334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339623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21382152"/>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95240436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176504747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307991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9133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3980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462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849833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6_Title Slide Soli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431"/>
            <a:ext cx="12192000" cy="6853138"/>
          </a:xfrm>
          <a:prstGeom prst="rect">
            <a:avLst/>
          </a:prstGeom>
        </p:spPr>
      </p:pic>
      <p:sp>
        <p:nvSpPr>
          <p:cNvPr id="5" name="Rectangle 4"/>
          <p:cNvSpPr/>
          <p:nvPr userDrawn="1"/>
        </p:nvSpPr>
        <p:spPr bwMode="auto">
          <a:xfrm>
            <a:off x="268461" y="289511"/>
            <a:ext cx="6276530" cy="6277421"/>
          </a:xfrm>
          <a:prstGeom prst="rect">
            <a:avLst/>
          </a:prstGeom>
          <a:solidFill>
            <a:schemeClr val="accent1">
              <a:lumMod val="50000"/>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4512" y="524485"/>
            <a:ext cx="1230696" cy="269713"/>
          </a:xfrm>
          <a:prstGeom prst="rect">
            <a:avLst/>
          </a:prstGeom>
        </p:spPr>
      </p:pic>
      <p:sp>
        <p:nvSpPr>
          <p:cNvPr id="4" name="TextBox 3"/>
          <p:cNvSpPr txBox="1"/>
          <p:nvPr userDrawn="1"/>
        </p:nvSpPr>
        <p:spPr>
          <a:xfrm>
            <a:off x="-1460717" y="-1626830"/>
            <a:ext cx="896425" cy="896552"/>
          </a:xfrm>
          <a:prstGeom prst="rect">
            <a:avLst/>
          </a:prstGeom>
          <a:noFill/>
        </p:spPr>
        <p:txBody>
          <a:bodyPr wrap="none" lIns="179285" tIns="143428" rIns="179285" bIns="143428" rtlCol="0">
            <a:noAutofit/>
          </a:bodyPr>
          <a:lstStyle/>
          <a:p>
            <a:pPr defTabSz="913949">
              <a:lnSpc>
                <a:spcPct val="90000"/>
              </a:lnSpc>
              <a:spcAft>
                <a:spcPts val="588"/>
              </a:spcAft>
            </a:pPr>
            <a:endParaRPr lang="en-US" sz="2353" dirty="0">
              <a:gradFill>
                <a:gsLst>
                  <a:gs pos="2917">
                    <a:srgbClr val="000000"/>
                  </a:gs>
                  <a:gs pos="30000">
                    <a:srgbClr val="000000"/>
                  </a:gs>
                </a:gsLst>
                <a:lin ang="5400000" scaled="0"/>
              </a:gradFill>
            </a:endParaRPr>
          </a:p>
        </p:txBody>
      </p:sp>
      <p:sp>
        <p:nvSpPr>
          <p:cNvPr id="17" name="Title 1"/>
          <p:cNvSpPr>
            <a:spLocks noGrp="1"/>
          </p:cNvSpPr>
          <p:nvPr>
            <p:ph type="ctrTitle" hasCustomPrompt="1"/>
          </p:nvPr>
        </p:nvSpPr>
        <p:spPr>
          <a:xfrm>
            <a:off x="375953" y="1413021"/>
            <a:ext cx="5042713" cy="2488894"/>
          </a:xfrm>
        </p:spPr>
        <p:txBody>
          <a:bodyPr/>
          <a:lstStyle>
            <a:lvl1pPr>
              <a:defRPr sz="5098" baseline="0">
                <a:solidFill>
                  <a:schemeClr val="bg1"/>
                </a:solidFill>
              </a:defRPr>
            </a:lvl1pPr>
          </a:lstStyle>
          <a:p>
            <a:r>
              <a:rPr lang="en-US" dirty="0" err="1"/>
              <a:t>Lorem</a:t>
            </a:r>
            <a:r>
              <a:rPr lang="en-US" dirty="0"/>
              <a:t> </a:t>
            </a:r>
            <a:r>
              <a:rPr lang="en-US" dirty="0" err="1"/>
              <a:t>ipsum</a:t>
            </a:r>
            <a:r>
              <a:rPr lang="en-US" dirty="0"/>
              <a:t> dolor</a:t>
            </a:r>
          </a:p>
        </p:txBody>
      </p:sp>
      <p:sp>
        <p:nvSpPr>
          <p:cNvPr id="19" name="Subtitle 2"/>
          <p:cNvSpPr>
            <a:spLocks noGrp="1"/>
          </p:cNvSpPr>
          <p:nvPr>
            <p:ph type="subTitle" idx="1" hasCustomPrompt="1"/>
          </p:nvPr>
        </p:nvSpPr>
        <p:spPr>
          <a:xfrm>
            <a:off x="376015" y="4229633"/>
            <a:ext cx="7680958" cy="607067"/>
          </a:xfrm>
        </p:spPr>
        <p:txBody>
          <a:bodyPr anchor="ctr"/>
          <a:lstStyle>
            <a:lvl1pPr marL="0" indent="0" algn="l">
              <a:lnSpc>
                <a:spcPts val="2549"/>
              </a:lnSpc>
              <a:buNone/>
              <a:defRPr sz="1568">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381988322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910515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3388646"/>
      </p:ext>
    </p:extLst>
  </p:cSld>
  <p:clrMapOvr>
    <a:masterClrMapping/>
  </p:clrMapOvr>
  <p:transition spd="slow">
    <p:push dir="u"/>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87289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58075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555389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792649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amp; Non-Bulleted Text (4)">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733943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p:cNvSpPr>
            <a:spLocks noGrp="1"/>
          </p:cNvSpPr>
          <p:nvPr>
            <p:ph type="sldNum"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FB1B825-3A76-456B-A4F1-9CCC837475CF}" type="slidenum">
              <a:rPr kumimoji="0" lang="en-US" sz="1153"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53" b="0" i="0" u="none" strike="noStrike" kern="1200" cap="none" spc="0" normalizeH="0" baseline="0" noProof="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50223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FB1B825-3A76-456B-A4F1-9CCC837475CF}" type="slidenum">
              <a:rPr kumimoji="0" lang="en-US" sz="1153"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53"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00884810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1457" y="1986582"/>
            <a:ext cx="11410741" cy="2374423"/>
          </a:xfrm>
        </p:spPr>
        <p:txBody>
          <a:bodyPr anchor="t" anchorCtr="0">
            <a:noAutofit/>
          </a:bodyPr>
          <a:lstStyle>
            <a:lvl1pPr algn="l">
              <a:defRPr sz="7880">
                <a:solidFill>
                  <a:srgbClr val="FFFFFF"/>
                </a:solidFill>
              </a:defRPr>
            </a:lvl1pPr>
          </a:lstStyle>
          <a:p>
            <a:r>
              <a:rPr lang="en-US" dirty="0"/>
              <a:t>Click to edit title</a:t>
            </a:r>
            <a:br>
              <a:rPr lang="en-US" dirty="0"/>
            </a:br>
            <a:endParaRPr lang="en-US" dirty="0"/>
          </a:p>
        </p:txBody>
      </p:sp>
      <p:pic>
        <p:nvPicPr>
          <p:cNvPr id="4" name="Picture 3"/>
          <p:cNvPicPr>
            <a:picLocks noChangeAspect="1"/>
          </p:cNvPicPr>
          <p:nvPr userDrawn="1"/>
        </p:nvPicPr>
        <p:blipFill>
          <a:blip r:embed="rId2">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48557" y="4853602"/>
            <a:ext cx="11055219" cy="1388080"/>
          </a:xfrm>
          <a:prstGeom prst="rect">
            <a:avLst/>
          </a:prstGeom>
        </p:spPr>
      </p:pic>
    </p:spTree>
    <p:extLst>
      <p:ext uri="{BB962C8B-B14F-4D97-AF65-F5344CB8AC3E}">
        <p14:creationId xmlns:p14="http://schemas.microsoft.com/office/powerpoint/2010/main" val="1074258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4_Title Slide Solid">
    <p:bg>
      <p:bgPr>
        <a:solidFill>
          <a:schemeClr val="accent1"/>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14512" y="524485"/>
            <a:ext cx="1230696" cy="269713"/>
          </a:xfrm>
          <a:prstGeom prst="rect">
            <a:avLst/>
          </a:prstGeom>
        </p:spPr>
      </p:pic>
      <p:sp>
        <p:nvSpPr>
          <p:cNvPr id="4" name="TextBox 3"/>
          <p:cNvSpPr txBox="1"/>
          <p:nvPr userDrawn="1"/>
        </p:nvSpPr>
        <p:spPr>
          <a:xfrm>
            <a:off x="-1460717" y="-1626830"/>
            <a:ext cx="896425" cy="896552"/>
          </a:xfrm>
          <a:prstGeom prst="rect">
            <a:avLst/>
          </a:prstGeom>
          <a:noFill/>
        </p:spPr>
        <p:txBody>
          <a:bodyPr wrap="none" lIns="179285" tIns="143428" rIns="179285" bIns="143428" rtlCol="0">
            <a:noAutofit/>
          </a:bodyPr>
          <a:lstStyle/>
          <a:p>
            <a:pPr defTabSz="913949">
              <a:lnSpc>
                <a:spcPct val="90000"/>
              </a:lnSpc>
              <a:spcAft>
                <a:spcPts val="588"/>
              </a:spcAft>
            </a:pPr>
            <a:endParaRPr lang="en-US" sz="2353" dirty="0">
              <a:gradFill>
                <a:gsLst>
                  <a:gs pos="2917">
                    <a:srgbClr val="000000"/>
                  </a:gs>
                  <a:gs pos="30000">
                    <a:srgbClr val="000000"/>
                  </a:gs>
                </a:gsLst>
                <a:lin ang="5400000" scaled="0"/>
              </a:gradFill>
            </a:endParaRPr>
          </a:p>
        </p:txBody>
      </p:sp>
      <p:sp>
        <p:nvSpPr>
          <p:cNvPr id="17" name="Title 1"/>
          <p:cNvSpPr>
            <a:spLocks noGrp="1"/>
          </p:cNvSpPr>
          <p:nvPr>
            <p:ph type="ctrTitle" hasCustomPrompt="1"/>
          </p:nvPr>
        </p:nvSpPr>
        <p:spPr>
          <a:xfrm>
            <a:off x="375953" y="2084172"/>
            <a:ext cx="7681019" cy="1817742"/>
          </a:xfrm>
        </p:spPr>
        <p:txBody>
          <a:bodyPr/>
          <a:lstStyle>
            <a:lvl1pPr>
              <a:defRPr sz="5098" baseline="0">
                <a:solidFill>
                  <a:schemeClr val="bg1"/>
                </a:solidFill>
              </a:defRPr>
            </a:lvl1pPr>
          </a:lstStyle>
          <a:p>
            <a:r>
              <a:rPr lang="en-US" dirty="0" err="1"/>
              <a:t>Lorem</a:t>
            </a:r>
            <a:r>
              <a:rPr lang="en-US" dirty="0"/>
              <a:t> </a:t>
            </a:r>
            <a:r>
              <a:rPr lang="en-US" dirty="0" err="1"/>
              <a:t>ipsum</a:t>
            </a:r>
            <a:r>
              <a:rPr lang="en-US" dirty="0"/>
              <a:t> dolor</a:t>
            </a:r>
          </a:p>
        </p:txBody>
      </p:sp>
      <p:sp>
        <p:nvSpPr>
          <p:cNvPr id="19" name="Subtitle 2"/>
          <p:cNvSpPr>
            <a:spLocks noGrp="1"/>
          </p:cNvSpPr>
          <p:nvPr>
            <p:ph type="subTitle" idx="1" hasCustomPrompt="1"/>
          </p:nvPr>
        </p:nvSpPr>
        <p:spPr>
          <a:xfrm>
            <a:off x="376015" y="4229633"/>
            <a:ext cx="7680958" cy="607067"/>
          </a:xfrm>
        </p:spPr>
        <p:txBody>
          <a:bodyPr anchor="ctr"/>
          <a:lstStyle>
            <a:lvl1pPr marL="0" indent="0" algn="l">
              <a:lnSpc>
                <a:spcPts val="2549"/>
              </a:lnSpc>
              <a:buNone/>
              <a:defRPr sz="1568">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404523859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3_Custom Layout">
    <p:bg>
      <p:bgPr>
        <a:solidFill>
          <a:schemeClr val="accent6"/>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67683" y="5866986"/>
            <a:ext cx="10758655" cy="606556"/>
          </a:xfrm>
          <a:prstGeom prst="rect">
            <a:avLst/>
          </a:prstGeom>
          <a:noFill/>
          <a:ln w="12700">
            <a:noFill/>
            <a:miter lim="800000"/>
            <a:headEnd type="none" w="sm" len="sm"/>
            <a:tailEnd type="none" w="sm" len="sm"/>
          </a:ln>
          <a:effectLst/>
        </p:spPr>
        <p:txBody>
          <a:bodyPr vert="horz" wrap="square" lIns="179276" tIns="143420" rIns="179276" bIns="143420" numCol="1" anchor="t" anchorCtr="0" compatLnSpc="1">
            <a:prstTxWarp prst="textNoShape">
              <a:avLst/>
            </a:prstTxWarp>
            <a:spAutoFit/>
          </a:bodyPr>
          <a:lstStyle/>
          <a:p>
            <a:pPr marL="0" marR="0" lvl="0" indent="0" algn="l" defTabSz="913839"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2013 Microsoft Corporation. All rights reserved. Microsoft, Windows, Windows Vista and other product names are or may be registered trademarks and/or trademarks in the U.S. and/or other countries.</a:t>
            </a:r>
          </a:p>
          <a:p>
            <a:pPr marL="0" marR="0" lvl="0" indent="0" algn="l" defTabSz="913839"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108641154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09041" y="224138"/>
            <a:ext cx="10932694" cy="73230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09041" y="1419540"/>
            <a:ext cx="10932694" cy="927940"/>
          </a:xfrm>
        </p:spPr>
        <p:txBody>
          <a:bodyPr/>
          <a:lstStyle>
            <a:lvl1pPr marL="0" indent="0">
              <a:spcBef>
                <a:spcPts val="0"/>
              </a:spcBef>
              <a:spcAft>
                <a:spcPts val="882"/>
              </a:spcAft>
              <a:buNone/>
              <a:defRPr sz="3940" spc="-98" baseline="0">
                <a:latin typeface="Segoe UI Light" pitchFamily="34" charset="0"/>
              </a:defRPr>
            </a:lvl1pPr>
            <a:lvl2pPr marL="0" indent="0">
              <a:spcBef>
                <a:spcPts val="0"/>
              </a:spcBef>
              <a:spcAft>
                <a:spcPts val="392"/>
              </a:spcAft>
              <a:buNone/>
              <a:defRPr sz="1922" spc="-49" baseline="0"/>
            </a:lvl2pPr>
            <a:lvl3pPr marL="0" indent="0">
              <a:spcBef>
                <a:spcPts val="0"/>
              </a:spcBef>
              <a:spcAft>
                <a:spcPts val="392"/>
              </a:spcAft>
              <a:buNone/>
              <a:defRPr sz="1922"/>
            </a:lvl3pPr>
            <a:lvl4pPr marL="0" indent="0">
              <a:spcBef>
                <a:spcPts val="0"/>
              </a:spcBef>
              <a:spcAft>
                <a:spcPts val="392"/>
              </a:spcAft>
              <a:buNone/>
              <a:defRPr/>
            </a:lvl4pPr>
            <a:lvl5pPr marL="0" indent="0">
              <a:spcBef>
                <a:spcPts val="0"/>
              </a:spcBef>
              <a:spcAft>
                <a:spcPts val="392"/>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4649312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Blue Tile Title">
    <p:spTree>
      <p:nvGrpSpPr>
        <p:cNvPr id="1" name=""/>
        <p:cNvGrpSpPr/>
        <p:nvPr/>
      </p:nvGrpSpPr>
      <p:grpSpPr>
        <a:xfrm>
          <a:off x="0" y="0"/>
          <a:ext cx="0" cy="0"/>
          <a:chOff x="0" y="0"/>
          <a:chExt cx="0" cy="0"/>
        </a:xfrm>
      </p:grpSpPr>
      <p:sp>
        <p:nvSpPr>
          <p:cNvPr id="3" name="TextBox 2"/>
          <p:cNvSpPr txBox="1"/>
          <p:nvPr userDrawn="1"/>
        </p:nvSpPr>
        <p:spPr>
          <a:xfrm>
            <a:off x="-1783301" y="-448276"/>
            <a:ext cx="896425" cy="896552"/>
          </a:xfrm>
          <a:prstGeom prst="rect">
            <a:avLst/>
          </a:prstGeom>
          <a:noFill/>
        </p:spPr>
        <p:txBody>
          <a:bodyPr wrap="none" lIns="179285" tIns="143428" rIns="179285" bIns="143428" rtlCol="0">
            <a:noAutofit/>
          </a:bodyPr>
          <a:lstStyle/>
          <a:p>
            <a:pPr defTabSz="913949">
              <a:lnSpc>
                <a:spcPct val="90000"/>
              </a:lnSpc>
              <a:spcAft>
                <a:spcPts val="588"/>
              </a:spcAft>
            </a:pPr>
            <a:endParaRPr lang="en-US" sz="2353" dirty="0">
              <a:gradFill>
                <a:gsLst>
                  <a:gs pos="2917">
                    <a:srgbClr val="000000"/>
                  </a:gs>
                  <a:gs pos="30000">
                    <a:srgbClr val="000000"/>
                  </a:gs>
                </a:gsLst>
                <a:lin ang="5400000" scaled="0"/>
              </a:gradFill>
            </a:endParaRPr>
          </a:p>
        </p:txBody>
      </p:sp>
      <p:sp>
        <p:nvSpPr>
          <p:cNvPr id="2" name="TextBox 1"/>
          <p:cNvSpPr txBox="1"/>
          <p:nvPr userDrawn="1"/>
        </p:nvSpPr>
        <p:spPr>
          <a:xfrm>
            <a:off x="15605760" y="-3195559"/>
            <a:ext cx="896425" cy="896552"/>
          </a:xfrm>
          <a:prstGeom prst="rect">
            <a:avLst/>
          </a:prstGeom>
          <a:noFill/>
        </p:spPr>
        <p:txBody>
          <a:bodyPr wrap="none" lIns="179285" tIns="143428" rIns="179285" bIns="143428" rtlCol="0">
            <a:noAutofit/>
          </a:bodyPr>
          <a:lstStyle/>
          <a:p>
            <a:pPr defTabSz="913949">
              <a:lnSpc>
                <a:spcPct val="90000"/>
              </a:lnSpc>
              <a:spcAft>
                <a:spcPts val="588"/>
              </a:spcAft>
            </a:pPr>
            <a:endParaRPr lang="en-US" sz="2353" dirty="0">
              <a:gradFill>
                <a:gsLst>
                  <a:gs pos="2917">
                    <a:srgbClr val="000000"/>
                  </a:gs>
                  <a:gs pos="30000">
                    <a:srgbClr val="000000"/>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431"/>
            <a:ext cx="12192000" cy="6853138"/>
          </a:xfrm>
          <a:prstGeom prst="rect">
            <a:avLst/>
          </a:prstGeom>
        </p:spPr>
      </p:pic>
    </p:spTree>
    <p:extLst>
      <p:ext uri="{BB962C8B-B14F-4D97-AF65-F5344CB8AC3E}">
        <p14:creationId xmlns:p14="http://schemas.microsoft.com/office/powerpoint/2010/main" val="4095819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Blue Tile Title">
    <p:spTree>
      <p:nvGrpSpPr>
        <p:cNvPr id="1" name=""/>
        <p:cNvGrpSpPr/>
        <p:nvPr/>
      </p:nvGrpSpPr>
      <p:grpSpPr>
        <a:xfrm>
          <a:off x="0" y="0"/>
          <a:ext cx="0" cy="0"/>
          <a:chOff x="0" y="0"/>
          <a:chExt cx="0" cy="0"/>
        </a:xfrm>
      </p:grpSpPr>
      <p:sp>
        <p:nvSpPr>
          <p:cNvPr id="3" name="TextBox 2"/>
          <p:cNvSpPr txBox="1"/>
          <p:nvPr userDrawn="1"/>
        </p:nvSpPr>
        <p:spPr>
          <a:xfrm>
            <a:off x="-1783301" y="-448276"/>
            <a:ext cx="896425" cy="896552"/>
          </a:xfrm>
          <a:prstGeom prst="rect">
            <a:avLst/>
          </a:prstGeom>
          <a:noFill/>
        </p:spPr>
        <p:txBody>
          <a:bodyPr wrap="none" lIns="179285" tIns="143428" rIns="179285" bIns="143428" rtlCol="0">
            <a:noAutofit/>
          </a:bodyPr>
          <a:lstStyle/>
          <a:p>
            <a:pPr defTabSz="913949">
              <a:lnSpc>
                <a:spcPct val="90000"/>
              </a:lnSpc>
              <a:spcAft>
                <a:spcPts val="588"/>
              </a:spcAft>
            </a:pPr>
            <a:endParaRPr lang="en-US" sz="2353" dirty="0">
              <a:gradFill>
                <a:gsLst>
                  <a:gs pos="2917">
                    <a:srgbClr val="000000"/>
                  </a:gs>
                  <a:gs pos="30000">
                    <a:srgbClr val="000000"/>
                  </a:gs>
                </a:gsLst>
                <a:lin ang="5400000" scaled="0"/>
              </a:gradFill>
            </a:endParaRPr>
          </a:p>
        </p:txBody>
      </p:sp>
      <p:sp>
        <p:nvSpPr>
          <p:cNvPr id="2" name="TextBox 1"/>
          <p:cNvSpPr txBox="1"/>
          <p:nvPr userDrawn="1"/>
        </p:nvSpPr>
        <p:spPr>
          <a:xfrm>
            <a:off x="15605760" y="-3195559"/>
            <a:ext cx="896425" cy="896552"/>
          </a:xfrm>
          <a:prstGeom prst="rect">
            <a:avLst/>
          </a:prstGeom>
          <a:noFill/>
        </p:spPr>
        <p:txBody>
          <a:bodyPr wrap="none" lIns="179285" tIns="143428" rIns="179285" bIns="143428" rtlCol="0">
            <a:noAutofit/>
          </a:bodyPr>
          <a:lstStyle/>
          <a:p>
            <a:pPr defTabSz="913949">
              <a:lnSpc>
                <a:spcPct val="90000"/>
              </a:lnSpc>
              <a:spcAft>
                <a:spcPts val="588"/>
              </a:spcAft>
            </a:pPr>
            <a:endParaRPr lang="en-US" sz="2353" dirty="0">
              <a:gradFill>
                <a:gsLst>
                  <a:gs pos="2917">
                    <a:srgbClr val="000000"/>
                  </a:gs>
                  <a:gs pos="30000">
                    <a:srgbClr val="000000"/>
                  </a:gs>
                </a:gsLst>
                <a:lin ang="5400000" scaled="0"/>
              </a:gradFill>
            </a:endParaRPr>
          </a:p>
        </p:txBody>
      </p:sp>
    </p:spTree>
    <p:extLst>
      <p:ext uri="{BB962C8B-B14F-4D97-AF65-F5344CB8AC3E}">
        <p14:creationId xmlns:p14="http://schemas.microsoft.com/office/powerpoint/2010/main" val="2015683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561051"/>
          </a:xfrm>
        </p:spPr>
        <p:txBody>
          <a:bodyPr/>
          <a:lstStyle>
            <a:lvl1pPr>
              <a:defRPr sz="4051"/>
            </a:lvl1pPr>
          </a:lstStyle>
          <a:p>
            <a:r>
              <a:rPr lang="en-US" dirty="0"/>
              <a:t>Click to edit Master title style</a:t>
            </a:r>
          </a:p>
        </p:txBody>
      </p:sp>
      <p:sp>
        <p:nvSpPr>
          <p:cNvPr id="5" name="Text Placeholder 4"/>
          <p:cNvSpPr>
            <a:spLocks noGrp="1"/>
          </p:cNvSpPr>
          <p:nvPr>
            <p:ph type="body" sz="quarter" idx="10"/>
          </p:nvPr>
        </p:nvSpPr>
        <p:spPr>
          <a:xfrm>
            <a:off x="519248" y="1447800"/>
            <a:ext cx="11151917" cy="713144"/>
          </a:xfrm>
        </p:spPr>
        <p:txBody>
          <a:bodyPr/>
          <a:lstStyle>
            <a:lvl1pPr marL="2382" indent="0">
              <a:spcBef>
                <a:spcPts val="0"/>
              </a:spcBef>
              <a:spcAft>
                <a:spcPts val="675"/>
              </a:spcAft>
              <a:buSzPct val="80000"/>
              <a:buFont typeface="Arial" pitchFamily="34" charset="0"/>
              <a:buNone/>
              <a:defRPr sz="3001" spc="-75" baseline="0">
                <a:gradFill>
                  <a:gsLst>
                    <a:gs pos="0">
                      <a:srgbClr val="595959"/>
                    </a:gs>
                    <a:gs pos="86000">
                      <a:srgbClr val="595959"/>
                    </a:gs>
                  </a:gsLst>
                  <a:lin ang="5400000" scaled="0"/>
                </a:gradFill>
                <a:latin typeface="Segoe UI" panose="020B0502040204020203"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latin typeface="Segoe UI" panose="020B0502040204020203" pitchFamily="34" charset="0"/>
              </a:defRPr>
            </a:lvl2pPr>
            <a:lvl3pPr marL="944418" indent="-30249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4043" indent="-2596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523" indent="-2524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7" name="Picture 6"/>
          <p:cNvPicPr>
            <a:picLocks noChangeAspect="1"/>
          </p:cNvPicPr>
          <p:nvPr userDrawn="1"/>
        </p:nvPicPr>
        <p:blipFill>
          <a:blip r:embed="rId3">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519248" y="6555614"/>
            <a:ext cx="2055152" cy="221366"/>
          </a:xfrm>
          <a:prstGeom prst="rect">
            <a:avLst/>
          </a:prstGeom>
        </p:spPr>
      </p:pic>
      <p:sp>
        <p:nvSpPr>
          <p:cNvPr id="8" name="TextBox 7"/>
          <p:cNvSpPr txBox="1"/>
          <p:nvPr userDrawn="1"/>
        </p:nvSpPr>
        <p:spPr>
          <a:xfrm>
            <a:off x="8977116" y="6580107"/>
            <a:ext cx="3107707" cy="279628"/>
          </a:xfrm>
          <a:prstGeom prst="rect">
            <a:avLst/>
          </a:prstGeom>
          <a:noFill/>
        </p:spPr>
        <p:txBody>
          <a:bodyPr wrap="square" lIns="0" tIns="0" rIns="0" bIns="0" rtlCol="0">
            <a:spAutoFit/>
          </a:bodyPr>
          <a:lstStyle/>
          <a:p>
            <a:pPr defTabSz="1218987">
              <a:lnSpc>
                <a:spcPct val="90000"/>
              </a:lnSpc>
              <a:spcBef>
                <a:spcPct val="20000"/>
              </a:spcBef>
              <a:buSzPct val="80000"/>
            </a:pPr>
            <a:r>
              <a:rPr lang="en-US" sz="2000" dirty="0">
                <a:solidFill>
                  <a:srgbClr val="828282"/>
                </a:solidFill>
                <a:latin typeface="Stencil" panose="040409050D0802020404" pitchFamily="82" charset="0"/>
              </a:rPr>
              <a:t>Operation Azure</a:t>
            </a:r>
          </a:p>
        </p:txBody>
      </p:sp>
    </p:spTree>
    <p:extLst>
      <p:ext uri="{BB962C8B-B14F-4D97-AF65-F5344CB8AC3E}">
        <p14:creationId xmlns:p14="http://schemas.microsoft.com/office/powerpoint/2010/main" val="3814557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a:pPr/>
              <a:t>‹#›</a:t>
            </a:fld>
            <a:endParaRPr/>
          </a:p>
        </p:txBody>
      </p:sp>
    </p:spTree>
    <p:extLst>
      <p:ext uri="{BB962C8B-B14F-4D97-AF65-F5344CB8AC3E}">
        <p14:creationId xmlns:p14="http://schemas.microsoft.com/office/powerpoint/2010/main" val="130355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spcCol="0" rtlCol="0" anchor="ctr" anchorCtr="0" compatLnSpc="1">
            <a:prstTxWarp prst="textNoShape">
              <a:avLst/>
            </a:prstTxWarp>
          </a:bodyPr>
          <a:lstStyle/>
          <a:p>
            <a:pPr algn="ctr" defTabSz="685524" fontAlgn="base">
              <a:spcBef>
                <a:spcPct val="0"/>
              </a:spcBef>
              <a:spcAft>
                <a:spcPct val="0"/>
              </a:spcAft>
            </a:pPr>
            <a:endParaRPr lang="en-US" sz="165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 name="Title 1"/>
          <p:cNvSpPr>
            <a:spLocks noGrp="1"/>
          </p:cNvSpPr>
          <p:nvPr>
            <p:ph type="title"/>
          </p:nvPr>
        </p:nvSpPr>
        <p:spPr/>
        <p:txBody>
          <a:bodyPr/>
          <a:lstStyle>
            <a:lvl1pPr algn="l" defTabSz="685955" rtl="0" eaLnBrk="1" latinLnBrk="0" hangingPunct="1">
              <a:lnSpc>
                <a:spcPct val="90000"/>
              </a:lnSpc>
              <a:spcBef>
                <a:spcPct val="0"/>
              </a:spcBef>
              <a:buNone/>
              <a:defRPr lang="en-US" sz="4051" b="0" kern="1200" cap="none" spc="-75" baseline="0" dirty="0">
                <a:ln w="3175">
                  <a:noFill/>
                </a:ln>
                <a:gradFill flip="none" rotWithShape="1">
                  <a:gsLst>
                    <a:gs pos="0">
                      <a:srgbClr val="595959"/>
                    </a:gs>
                    <a:gs pos="86000">
                      <a:srgbClr val="595959"/>
                    </a:gs>
                  </a:gsLst>
                  <a:lin ang="5400000" scaled="0"/>
                  <a:tileRect/>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
        <p:nvSpPr>
          <p:cNvPr id="5" name="Text Placeholder 4"/>
          <p:cNvSpPr>
            <a:spLocks noGrp="1"/>
          </p:cNvSpPr>
          <p:nvPr>
            <p:ph type="body" sz="quarter" idx="11"/>
          </p:nvPr>
        </p:nvSpPr>
        <p:spPr>
          <a:xfrm>
            <a:off x="3474710" y="3548145"/>
            <a:ext cx="6947121" cy="980910"/>
          </a:xfrm>
        </p:spPr>
        <p:txBody>
          <a:bodyPr lIns="182880" tIns="182880" anchor="ctr" anchorCtr="0"/>
          <a:lstStyle>
            <a:lvl1pPr marL="431121" indent="-428739">
              <a:spcAft>
                <a:spcPts val="900"/>
              </a:spcAft>
              <a:buNone/>
              <a:defRPr lang="en-US" sz="3301" kern="1200" spc="-75" baseline="0" dirty="0" smtClean="0">
                <a:gradFill>
                  <a:gsLst>
                    <a:gs pos="0">
                      <a:srgbClr val="595959"/>
                    </a:gs>
                    <a:gs pos="86000">
                      <a:srgbClr val="595959"/>
                    </a:gs>
                  </a:gsLst>
                  <a:lin ang="5400000" scaled="0"/>
                </a:gradFill>
                <a:latin typeface="Segoe UI" panose="020B0502040204020203" pitchFamily="34" charset="0"/>
                <a:ea typeface="+mn-ea"/>
                <a:cs typeface="Segoe UI" panose="020B0502040204020203" pitchFamily="34" charset="0"/>
              </a:defRPr>
            </a:lvl1pPr>
            <a:lvl2pPr>
              <a:defRPr lang="en-US" sz="1800" kern="1200" spc="-38" baseline="0" dirty="0">
                <a:gradFill>
                  <a:gsLst>
                    <a:gs pos="0">
                      <a:srgbClr val="595959"/>
                    </a:gs>
                    <a:gs pos="86000">
                      <a:srgbClr val="595959"/>
                    </a:gs>
                  </a:gsLst>
                  <a:lin ang="5400000" scaled="0"/>
                </a:gradFill>
                <a:latin typeface="Segoe UI" panose="020B0502040204020203" pitchFamily="34" charset="0"/>
                <a:ea typeface="+mn-ea"/>
                <a:cs typeface="Segoe UI" panose="020B0502040204020203" pitchFamily="34" charset="0"/>
              </a:defRPr>
            </a:lvl2pPr>
          </a:lstStyle>
          <a:p>
            <a:pPr marL="2382" lvl="0" indent="0" algn="l" defTabSz="685955" rtl="0" eaLnBrk="1" latinLnBrk="0" hangingPunct="1">
              <a:lnSpc>
                <a:spcPct val="90000"/>
              </a:lnSpc>
              <a:spcBef>
                <a:spcPts val="0"/>
              </a:spcBef>
              <a:spcAft>
                <a:spcPts val="675"/>
              </a:spcAft>
              <a:buSzPct val="80000"/>
            </a:pPr>
            <a:r>
              <a:rPr lang="en-US" dirty="0"/>
              <a:t>Click to edit Master text styles</a:t>
            </a:r>
          </a:p>
          <a:p>
            <a:pPr marL="2382" lvl="1" indent="0" algn="l" defTabSz="685955" rtl="0" eaLnBrk="1" latinLnBrk="0" hangingPunct="1">
              <a:lnSpc>
                <a:spcPct val="90000"/>
              </a:lnSpc>
              <a:spcBef>
                <a:spcPts val="0"/>
              </a:spcBef>
              <a:buSzPct val="80000"/>
              <a:buFont typeface="Arial" pitchFamily="34" charset="0"/>
              <a:buNone/>
            </a:pPr>
            <a:r>
              <a:rPr lang="en-US" dirty="0"/>
              <a:t>Second level</a:t>
            </a:r>
          </a:p>
        </p:txBody>
      </p:sp>
      <p:sp>
        <p:nvSpPr>
          <p:cNvPr id="18" name="Freeform 105"/>
          <p:cNvSpPr>
            <a:spLocks/>
          </p:cNvSpPr>
          <p:nvPr userDrawn="1"/>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45" tIns="30873" rIns="61745" bIns="30873" numCol="1" anchor="t" anchorCtr="0" compatLnSpc="1">
            <a:prstTxWarp prst="textNoShape">
              <a:avLst/>
            </a:prstTxWarp>
          </a:bodyPr>
          <a:lstStyle/>
          <a:p>
            <a:pPr defTabSz="914484"/>
            <a:endParaRPr lang="en-US" sz="1200" dirty="0">
              <a:solidFill>
                <a:srgbClr val="29292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563768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2" b="0" i="0" u="none" strike="noStrike" kern="1200" cap="none" spc="-90" normalizeH="0" baseline="0" dirty="0" smtClean="0">
                <a:ln w="3175">
                  <a:noFill/>
                </a:ln>
                <a:solidFill>
                  <a:schemeClr val="bg1">
                    <a:alpha val="99000"/>
                  </a:schemeClr>
                </a:solidFill>
                <a:effectLst/>
                <a:uLnTx/>
                <a:uFillTx/>
                <a:latin typeface="Segoe UI Light"/>
                <a:ea typeface="+mn-ea"/>
                <a:cs typeface="Segoe UI" panose="020B0502040204020203" pitchFamily="34" charset="0"/>
              </a:defRPr>
            </a:lvl1pPr>
          </a:lstStyle>
          <a:p>
            <a:pPr lvl="0"/>
            <a:r>
              <a:rPr lang="en-US" dirty="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9"/>
            <a:ext cx="2507213" cy="291353"/>
          </a:xfrm>
          <a:prstGeom prst="rect">
            <a:avLst/>
          </a:prstGeom>
        </p:spPr>
      </p:pic>
    </p:spTree>
    <p:extLst>
      <p:ext uri="{BB962C8B-B14F-4D97-AF65-F5344CB8AC3E}">
        <p14:creationId xmlns:p14="http://schemas.microsoft.com/office/powerpoint/2010/main" val="3933467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4" cy="1523494"/>
          </a:xfrm>
        </p:spPr>
        <p:txBody>
          <a:bodyPr anchor="ctr" anchorCtr="0">
            <a:noAutofit/>
          </a:bodyPr>
          <a:lstStyle>
            <a:lvl1pPr>
              <a:lnSpc>
                <a:spcPct val="90000"/>
              </a:lnSpc>
              <a:defRPr sz="3601" baseline="0">
                <a:solidFill>
                  <a:schemeClr val="bg1">
                    <a:alpha val="98000"/>
                  </a:schemeClr>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889617" y="5630474"/>
            <a:ext cx="4206384"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Segoe UI" panose="020B0502040204020203" pitchFamily="34" charset="0"/>
                <a:ea typeface="+mn-ea"/>
                <a:cs typeface="Segoe UI" panose="020B0502040204020203" pitchFamily="34" charset="0"/>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dirty="0"/>
              <a:t>Click to edit Master subtitle style</a:t>
            </a:r>
          </a:p>
        </p:txBody>
      </p:sp>
      <p:sp>
        <p:nvSpPr>
          <p:cNvPr id="7" name="Text Placeholder 6"/>
          <p:cNvSpPr>
            <a:spLocks noGrp="1"/>
          </p:cNvSpPr>
          <p:nvPr>
            <p:ph type="body" sz="quarter" idx="10" hasCustomPrompt="1"/>
          </p:nvPr>
        </p:nvSpPr>
        <p:spPr>
          <a:xfrm>
            <a:off x="1889618"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chemeClr val="accent1">
                    <a:lumMod val="40000"/>
                    <a:lumOff val="60000"/>
                    <a:alpha val="99000"/>
                  </a:schemeClr>
                </a:solidFill>
                <a:effectLst/>
                <a:uLnTx/>
                <a:uFillTx/>
                <a:latin typeface="Segoe UI" panose="020B0502040204020203" pitchFamily="34" charset="0"/>
                <a:ea typeface="+mn-ea"/>
                <a:cs typeface="Segoe UI" panose="020B0502040204020203" pitchFamily="34" charset="0"/>
              </a:defRPr>
            </a:lvl1pPr>
          </a:lstStyle>
          <a:p>
            <a:pPr lvl="0"/>
            <a:r>
              <a:rPr lang="en-US" dirty="0"/>
              <a:t>click to…</a:t>
            </a:r>
          </a:p>
        </p:txBody>
      </p:sp>
      <p:grpSp>
        <p:nvGrpSpPr>
          <p:cNvPr id="9" name="Group 8"/>
          <p:cNvGrpSpPr/>
          <p:nvPr userDrawn="1"/>
        </p:nvGrpSpPr>
        <p:grpSpPr>
          <a:xfrm>
            <a:off x="7715393" y="2136047"/>
            <a:ext cx="350004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dirty="0">
                <a:solidFill>
                  <a:srgbClr val="505050"/>
                </a:solidFill>
                <a:latin typeface="Segoe UI" panose="020B0502040204020203" pitchFamily="34" charset="0"/>
                <a:cs typeface="Segoe UI" panose="020B0502040204020203" pitchFamily="34" charset="0"/>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dirty="0">
                <a:solidFill>
                  <a:srgbClr val="505050"/>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8735122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4" cy="1523494"/>
          </a:xfrm>
        </p:spPr>
        <p:txBody>
          <a:bodyPr anchor="ctr" anchorCtr="0">
            <a:noAutofit/>
          </a:bodyPr>
          <a:lstStyle>
            <a:lvl1pPr>
              <a:lnSpc>
                <a:spcPct val="90000"/>
              </a:lnSpc>
              <a:defRPr sz="3601"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7" y="5630474"/>
            <a:ext cx="4206384"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Segoe UI" panose="020B0502040204020203" pitchFamily="34" charset="0"/>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dirty="0"/>
              <a:t>Click to edit Master subtitle style</a:t>
            </a:r>
          </a:p>
        </p:txBody>
      </p:sp>
      <p:sp>
        <p:nvSpPr>
          <p:cNvPr id="7" name="Text Placeholder 6"/>
          <p:cNvSpPr>
            <a:spLocks noGrp="1"/>
          </p:cNvSpPr>
          <p:nvPr>
            <p:ph type="body" sz="quarter" idx="10" hasCustomPrompt="1"/>
          </p:nvPr>
        </p:nvSpPr>
        <p:spPr>
          <a:xfrm>
            <a:off x="1889618"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1"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200" dirty="0">
                <a:solidFill>
                  <a:srgbClr val="505050"/>
                </a:solidFill>
                <a:latin typeface="Segoe UI" panose="020B0502040204020203" pitchFamily="34" charset="0"/>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200" dirty="0">
                <a:solidFill>
                  <a:srgbClr val="505050"/>
                </a:solidFill>
                <a:latin typeface="Segoe UI" panose="020B0502040204020203" pitchFamily="34" charset="0"/>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200" dirty="0">
                <a:solidFill>
                  <a:srgbClr val="505050"/>
                </a:solidFill>
                <a:latin typeface="Segoe UI" panose="020B0502040204020203" pitchFamily="34" charset="0"/>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200" dirty="0">
                <a:solidFill>
                  <a:srgbClr val="505050"/>
                </a:solidFill>
                <a:latin typeface="Segoe UI" panose="020B0502040204020203" pitchFamily="34" charset="0"/>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200" dirty="0">
                <a:solidFill>
                  <a:srgbClr val="505050"/>
                </a:solidFill>
                <a:latin typeface="Segoe UI" panose="020B0502040204020203" pitchFamily="34" charset="0"/>
              </a:endParaRPr>
            </a:p>
          </p:txBody>
        </p:sp>
      </p:grpSp>
    </p:spTree>
    <p:extLst>
      <p:ext uri="{BB962C8B-B14F-4D97-AF65-F5344CB8AC3E}">
        <p14:creationId xmlns:p14="http://schemas.microsoft.com/office/powerpoint/2010/main" val="21816293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7407" t="961" r="12771" b="19221"/>
          <a:stretch/>
        </p:blipFill>
        <p:spPr>
          <a:xfrm>
            <a:off x="3059952" y="0"/>
            <a:ext cx="9142703" cy="6858000"/>
          </a:xfrm>
          <a:prstGeom prst="rect">
            <a:avLst/>
          </a:prstGeom>
        </p:spPr>
      </p:pic>
      <p:sp>
        <p:nvSpPr>
          <p:cNvPr id="11" name="Rectangle 10"/>
          <p:cNvSpPr/>
          <p:nvPr userDrawn="1"/>
        </p:nvSpPr>
        <p:spPr bwMode="auto">
          <a:xfrm>
            <a:off x="3048" y="-1"/>
            <a:ext cx="12199606" cy="6858001"/>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23"/>
          <p:cNvSpPr/>
          <p:nvPr userDrawn="1"/>
        </p:nvSpPr>
        <p:spPr bwMode="auto">
          <a:xfrm>
            <a:off x="0" y="0"/>
            <a:ext cx="10153146" cy="6858000"/>
          </a:xfrm>
          <a:custGeom>
            <a:avLst/>
            <a:gdLst>
              <a:gd name="connsiteX0" fmla="*/ 0 w 10153146"/>
              <a:gd name="connsiteY0" fmla="*/ 0 h 6858000"/>
              <a:gd name="connsiteX1" fmla="*/ 1862165 w 10153146"/>
              <a:gd name="connsiteY1" fmla="*/ 0 h 6858000"/>
              <a:gd name="connsiteX2" fmla="*/ 2046514 w 10153146"/>
              <a:gd name="connsiteY2" fmla="*/ 0 h 6858000"/>
              <a:gd name="connsiteX3" fmla="*/ 3313859 w 10153146"/>
              <a:gd name="connsiteY3" fmla="*/ 0 h 6858000"/>
              <a:gd name="connsiteX4" fmla="*/ 3429708 w 10153146"/>
              <a:gd name="connsiteY4" fmla="*/ 0 h 6858000"/>
              <a:gd name="connsiteX5" fmla="*/ 10153146 w 10153146"/>
              <a:gd name="connsiteY5" fmla="*/ 0 h 6858000"/>
              <a:gd name="connsiteX6" fmla="*/ 8692118 w 10153146"/>
              <a:gd name="connsiteY6" fmla="*/ 6858000 h 6858000"/>
              <a:gd name="connsiteX7" fmla="*/ 3429708 w 10153146"/>
              <a:gd name="connsiteY7" fmla="*/ 6858000 h 6858000"/>
              <a:gd name="connsiteX8" fmla="*/ 3313859 w 10153146"/>
              <a:gd name="connsiteY8" fmla="*/ 6858000 h 6858000"/>
              <a:gd name="connsiteX9" fmla="*/ 2046514 w 10153146"/>
              <a:gd name="connsiteY9" fmla="*/ 6858000 h 6858000"/>
              <a:gd name="connsiteX10" fmla="*/ 1862165 w 10153146"/>
              <a:gd name="connsiteY10" fmla="*/ 6858000 h 6858000"/>
              <a:gd name="connsiteX11" fmla="*/ 0 w 10153146"/>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53146" h="6858000">
                <a:moveTo>
                  <a:pt x="0" y="0"/>
                </a:moveTo>
                <a:lnTo>
                  <a:pt x="1862165" y="0"/>
                </a:lnTo>
                <a:lnTo>
                  <a:pt x="2046514" y="0"/>
                </a:lnTo>
                <a:lnTo>
                  <a:pt x="3313859" y="0"/>
                </a:lnTo>
                <a:lnTo>
                  <a:pt x="3429708" y="0"/>
                </a:lnTo>
                <a:lnTo>
                  <a:pt x="10153146" y="0"/>
                </a:lnTo>
                <a:lnTo>
                  <a:pt x="8692118" y="6858000"/>
                </a:lnTo>
                <a:lnTo>
                  <a:pt x="3429708" y="6858000"/>
                </a:lnTo>
                <a:lnTo>
                  <a:pt x="3313859" y="6858000"/>
                </a:lnTo>
                <a:lnTo>
                  <a:pt x="2046514" y="6858000"/>
                </a:lnTo>
                <a:lnTo>
                  <a:pt x="1862165" y="6858000"/>
                </a:lnTo>
                <a:lnTo>
                  <a:pt x="0" y="6858000"/>
                </a:lnTo>
                <a:close/>
              </a:path>
            </a:pathLst>
          </a:custGeom>
          <a:solidFill>
            <a:schemeClr val="bg1">
              <a:alpha val="25000"/>
            </a:schemeClr>
          </a:solidFill>
          <a:ln>
            <a:noFill/>
          </a:ln>
        </p:spPr>
        <p:txBody>
          <a:bodyPr vert="horz" wrap="square" lIns="91427" tIns="45713" rIns="91427" bIns="45713" numCol="1" anchor="t" anchorCtr="0" compatLnSpc="1">
            <a:prstTxWarp prst="textNoShape">
              <a:avLst/>
            </a:prstTxWarp>
            <a:noAutofit/>
          </a:bodyPr>
          <a:lstStyle/>
          <a:p>
            <a:pPr defTabSz="914225" fontAlgn="auto">
              <a:spcBef>
                <a:spcPts val="0"/>
              </a:spcBef>
              <a:spcAft>
                <a:spcPts val="0"/>
              </a:spcAft>
            </a:pPr>
            <a:endParaRPr lang="en-US" sz="1800" dirty="0">
              <a:solidFill>
                <a:srgbClr val="000000"/>
              </a:solidFill>
              <a:latin typeface="Segoe UI"/>
              <a:cs typeface="+mn-cs"/>
            </a:endParaRPr>
          </a:p>
        </p:txBody>
      </p:sp>
      <p:sp>
        <p:nvSpPr>
          <p:cNvPr id="25" name="Freeform 24"/>
          <p:cNvSpPr>
            <a:spLocks/>
          </p:cNvSpPr>
          <p:nvPr userDrawn="1"/>
        </p:nvSpPr>
        <p:spPr bwMode="auto">
          <a:xfrm flipH="1" flipV="1">
            <a:off x="1" y="0"/>
            <a:ext cx="8778917" cy="6858000"/>
          </a:xfrm>
          <a:custGeom>
            <a:avLst/>
            <a:gdLst>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723438 w 8778917"/>
              <a:gd name="connsiteY7" fmla="*/ 0 h 6858000"/>
              <a:gd name="connsiteX8" fmla="*/ 6732403 w 8778917"/>
              <a:gd name="connsiteY8" fmla="*/ 0 h 6858000"/>
              <a:gd name="connsiteX9" fmla="*/ 6839287 w 8778917"/>
              <a:gd name="connsiteY9" fmla="*/ 0 h 6858000"/>
              <a:gd name="connsiteX10" fmla="*/ 8290981 w 8778917"/>
              <a:gd name="connsiteY10" fmla="*/ 0 h 6858000"/>
              <a:gd name="connsiteX11" fmla="*/ 8778917 w 877891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78917" h="6858000">
                <a:moveTo>
                  <a:pt x="8778917" y="6858000"/>
                </a:moveTo>
                <a:lnTo>
                  <a:pt x="8290981" y="6858000"/>
                </a:lnTo>
                <a:lnTo>
                  <a:pt x="6839287" y="6858000"/>
                </a:lnTo>
                <a:lnTo>
                  <a:pt x="6732403" y="6858000"/>
                </a:lnTo>
                <a:lnTo>
                  <a:pt x="6723438" y="6858000"/>
                </a:lnTo>
                <a:lnTo>
                  <a:pt x="0" y="6858000"/>
                </a:lnTo>
                <a:lnTo>
                  <a:pt x="1461028" y="0"/>
                </a:lnTo>
                <a:lnTo>
                  <a:pt x="6723438" y="0"/>
                </a:lnTo>
                <a:lnTo>
                  <a:pt x="6732403" y="0"/>
                </a:lnTo>
                <a:lnTo>
                  <a:pt x="6839287" y="0"/>
                </a:lnTo>
                <a:lnTo>
                  <a:pt x="8290981" y="0"/>
                </a:lnTo>
                <a:lnTo>
                  <a:pt x="8778917" y="0"/>
                </a:lnTo>
                <a:close/>
              </a:path>
            </a:pathLst>
          </a:custGeom>
          <a:solidFill>
            <a:schemeClr val="bg1">
              <a:alpha val="25000"/>
            </a:schemeClr>
          </a:solidFill>
          <a:ln>
            <a:noFill/>
          </a:ln>
        </p:spPr>
        <p:txBody>
          <a:bodyPr vert="horz" wrap="square" lIns="91427" tIns="45713" rIns="91427" bIns="45713" numCol="1" anchor="t" anchorCtr="0" compatLnSpc="1">
            <a:prstTxWarp prst="textNoShape">
              <a:avLst/>
            </a:prstTxWarp>
            <a:noAutofit/>
          </a:bodyPr>
          <a:lstStyle/>
          <a:p>
            <a:pPr defTabSz="914225" fontAlgn="auto">
              <a:spcBef>
                <a:spcPts val="0"/>
              </a:spcBef>
              <a:spcAft>
                <a:spcPts val="0"/>
              </a:spcAft>
            </a:pPr>
            <a:endParaRPr lang="en-US" sz="1800" dirty="0">
              <a:solidFill>
                <a:srgbClr val="000000"/>
              </a:solidFill>
              <a:latin typeface="Segoe UI"/>
              <a:cs typeface="+mn-cs"/>
            </a:endParaRPr>
          </a:p>
        </p:txBody>
      </p:sp>
      <p:sp>
        <p:nvSpPr>
          <p:cNvPr id="2" name="Rectangle 1"/>
          <p:cNvSpPr/>
          <p:nvPr userDrawn="1"/>
        </p:nvSpPr>
        <p:spPr bwMode="auto">
          <a:xfrm>
            <a:off x="1" y="-1"/>
            <a:ext cx="6768318" cy="6873565"/>
          </a:xfrm>
          <a:prstGeom prst="rect">
            <a:avLst/>
          </a:prstGeom>
          <a:gradFill>
            <a:gsLst>
              <a:gs pos="62000">
                <a:srgbClr val="FFFFFF">
                  <a:alpha val="69000"/>
                </a:srgbClr>
              </a:gs>
              <a:gs pos="0">
                <a:schemeClr val="bg1"/>
              </a:gs>
              <a:gs pos="100000">
                <a:schemeClr val="bg1">
                  <a:alpha val="0"/>
                </a:schemeClr>
              </a:gs>
            </a:gsLst>
            <a:lin ang="21594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19" name="Freeform 18"/>
          <p:cNvSpPr>
            <a:spLocks/>
          </p:cNvSpPr>
          <p:nvPr userDrawn="1"/>
        </p:nvSpPr>
        <p:spPr bwMode="auto">
          <a:xfrm flipH="1" flipV="1">
            <a:off x="0" y="-1"/>
            <a:ext cx="8290981" cy="6873565"/>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chemeClr val="accent6">
              <a:alpha val="95000"/>
            </a:schemeClr>
          </a:solidFill>
          <a:ln>
            <a:noFill/>
          </a:ln>
        </p:spPr>
        <p:txBody>
          <a:bodyPr vert="horz" wrap="square" lIns="91427" tIns="45713" rIns="91427" bIns="45713" numCol="1" anchor="t" anchorCtr="0" compatLnSpc="1">
            <a:prstTxWarp prst="textNoShape">
              <a:avLst/>
            </a:prstTxWarp>
            <a:noAutofit/>
          </a:bodyPr>
          <a:lstStyle/>
          <a:p>
            <a:pPr defTabSz="914225" fontAlgn="auto">
              <a:spcBef>
                <a:spcPts val="0"/>
              </a:spcBef>
              <a:spcAft>
                <a:spcPts val="0"/>
              </a:spcAft>
            </a:pPr>
            <a:endParaRPr lang="en-US" sz="1800" dirty="0">
              <a:solidFill>
                <a:srgbClr val="000000"/>
              </a:solidFill>
              <a:latin typeface="Segoe UI"/>
              <a:cs typeface="+mn-cs"/>
            </a:endParaRPr>
          </a:p>
        </p:txBody>
      </p:sp>
      <p:sp>
        <p:nvSpPr>
          <p:cNvPr id="7" name="Title 1"/>
          <p:cNvSpPr>
            <a:spLocks noGrp="1"/>
          </p:cNvSpPr>
          <p:nvPr>
            <p:ph type="title" hasCustomPrompt="1"/>
          </p:nvPr>
        </p:nvSpPr>
        <p:spPr bwMode="auto">
          <a:xfrm>
            <a:off x="366271" y="2205464"/>
            <a:ext cx="6987030" cy="2438400"/>
          </a:xfrm>
          <a:noFill/>
        </p:spPr>
        <p:txBody>
          <a:bodyPr lIns="195067" tIns="121917" rIns="195067" bIns="121917" anchor="t" anchorCtr="0"/>
          <a:lstStyle>
            <a:lvl1pPr>
              <a:defRPr sz="5882" spc="-133" baseline="0">
                <a:gradFill>
                  <a:gsLst>
                    <a:gs pos="0">
                      <a:schemeClr val="bg1"/>
                    </a:gs>
                    <a:gs pos="100000">
                      <a:schemeClr val="bg1"/>
                    </a:gs>
                  </a:gsLst>
                  <a:lin ang="21594000" scaled="0"/>
                </a:gra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8" y="3586536"/>
            <a:ext cx="6989234" cy="1057328"/>
          </a:xfrm>
          <a:noFill/>
        </p:spPr>
        <p:txBody>
          <a:bodyPr tIns="146300" bIns="146300">
            <a:noAutofit/>
          </a:bodyPr>
          <a:lstStyle>
            <a:lvl1pPr marL="0" indent="0">
              <a:spcBef>
                <a:spcPts val="0"/>
              </a:spcBef>
              <a:buNone/>
              <a:defRPr sz="2353">
                <a:gradFill>
                  <a:gsLst>
                    <a:gs pos="0">
                      <a:schemeClr val="bg1"/>
                    </a:gs>
                    <a:gs pos="100000">
                      <a:schemeClr val="bg1"/>
                    </a:gs>
                  </a:gsLst>
                  <a:lin ang="21594000" scaled="0"/>
                </a:gradFill>
                <a:latin typeface="+mn-lt"/>
              </a:defRPr>
            </a:lvl1pPr>
          </a:lstStyle>
          <a:p>
            <a:pPr lvl="0"/>
            <a:r>
              <a:rPr lang="en-US" dirty="0"/>
              <a:t>Speaker Name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9316" y="6043288"/>
            <a:ext cx="1600710" cy="588895"/>
          </a:xfrm>
          <a:prstGeom prst="rect">
            <a:avLst/>
          </a:prstGeom>
        </p:spPr>
      </p:pic>
    </p:spTree>
    <p:extLst>
      <p:ext uri="{BB962C8B-B14F-4D97-AF65-F5344CB8AC3E}">
        <p14:creationId xmlns:p14="http://schemas.microsoft.com/office/powerpoint/2010/main" val="35708392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93171895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417913774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5121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fld id="{B9CFEEF2-ADE0-4B48-B5E9-FE1FDBC12385}" type="datetimeFigureOut">
              <a:rPr lang="en-US" smtClean="0">
                <a:solidFill>
                  <a:srgbClr val="FFFFFF"/>
                </a:solidFill>
              </a:rPr>
              <a:pPr/>
              <a:t>3/17/2017</a:t>
            </a:fld>
            <a:endParaRPr lang="en-US" dirty="0">
              <a:solidFill>
                <a:srgbClr val="FFFFFF"/>
              </a:solidFill>
            </a:endParaRPr>
          </a:p>
        </p:txBody>
      </p:sp>
      <p:sp>
        <p:nvSpPr>
          <p:cNvPr id="7" name="Title 1"/>
          <p:cNvSpPr>
            <a:spLocks noGrp="1"/>
          </p:cNvSpPr>
          <p:nvPr>
            <p:ph type="title" hasCustomPrompt="1"/>
          </p:nvPr>
        </p:nvSpPr>
        <p:spPr bwMode="auto">
          <a:xfrm>
            <a:off x="366270" y="2205464"/>
            <a:ext cx="8534315" cy="2438400"/>
          </a:xfrm>
          <a:noFill/>
        </p:spPr>
        <p:txBody>
          <a:bodyPr lIns="195067" tIns="121917" rIns="195067" bIns="121917" anchor="t" anchorCtr="0"/>
          <a:lstStyle>
            <a:lvl1pPr>
              <a:defRPr sz="7198"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38679499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F0F0F0"/>
        </a:solidFill>
        <a:effectLst/>
      </p:bgPr>
    </p:bg>
    <p:spTree>
      <p:nvGrpSpPr>
        <p:cNvPr id="1" name=""/>
        <p:cNvGrpSpPr/>
        <p:nvPr/>
      </p:nvGrpSpPr>
      <p:grpSpPr>
        <a:xfrm>
          <a:off x="0" y="0"/>
          <a:ext cx="0" cy="0"/>
          <a:chOff x="0" y="0"/>
          <a:chExt cx="0" cy="0"/>
        </a:xfrm>
      </p:grpSpPr>
      <p:sp>
        <p:nvSpPr>
          <p:cNvPr id="10" name="Freeform 9"/>
          <p:cNvSpPr/>
          <p:nvPr userDrawn="1"/>
        </p:nvSpPr>
        <p:spPr bwMode="auto">
          <a:xfrm>
            <a:off x="0" y="0"/>
            <a:ext cx="10153146" cy="6858000"/>
          </a:xfrm>
          <a:custGeom>
            <a:avLst/>
            <a:gdLst>
              <a:gd name="connsiteX0" fmla="*/ 0 w 10153146"/>
              <a:gd name="connsiteY0" fmla="*/ 0 h 6858000"/>
              <a:gd name="connsiteX1" fmla="*/ 1862165 w 10153146"/>
              <a:gd name="connsiteY1" fmla="*/ 0 h 6858000"/>
              <a:gd name="connsiteX2" fmla="*/ 2046514 w 10153146"/>
              <a:gd name="connsiteY2" fmla="*/ 0 h 6858000"/>
              <a:gd name="connsiteX3" fmla="*/ 3313859 w 10153146"/>
              <a:gd name="connsiteY3" fmla="*/ 0 h 6858000"/>
              <a:gd name="connsiteX4" fmla="*/ 3429708 w 10153146"/>
              <a:gd name="connsiteY4" fmla="*/ 0 h 6858000"/>
              <a:gd name="connsiteX5" fmla="*/ 10153146 w 10153146"/>
              <a:gd name="connsiteY5" fmla="*/ 0 h 6858000"/>
              <a:gd name="connsiteX6" fmla="*/ 8692118 w 10153146"/>
              <a:gd name="connsiteY6" fmla="*/ 6858000 h 6858000"/>
              <a:gd name="connsiteX7" fmla="*/ 3429708 w 10153146"/>
              <a:gd name="connsiteY7" fmla="*/ 6858000 h 6858000"/>
              <a:gd name="connsiteX8" fmla="*/ 3313859 w 10153146"/>
              <a:gd name="connsiteY8" fmla="*/ 6858000 h 6858000"/>
              <a:gd name="connsiteX9" fmla="*/ 2046514 w 10153146"/>
              <a:gd name="connsiteY9" fmla="*/ 6858000 h 6858000"/>
              <a:gd name="connsiteX10" fmla="*/ 1862165 w 10153146"/>
              <a:gd name="connsiteY10" fmla="*/ 6858000 h 6858000"/>
              <a:gd name="connsiteX11" fmla="*/ 0 w 10153146"/>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53146" h="6858000">
                <a:moveTo>
                  <a:pt x="0" y="0"/>
                </a:moveTo>
                <a:lnTo>
                  <a:pt x="1862165" y="0"/>
                </a:lnTo>
                <a:lnTo>
                  <a:pt x="2046514" y="0"/>
                </a:lnTo>
                <a:lnTo>
                  <a:pt x="3313859" y="0"/>
                </a:lnTo>
                <a:lnTo>
                  <a:pt x="3429708" y="0"/>
                </a:lnTo>
                <a:lnTo>
                  <a:pt x="10153146" y="0"/>
                </a:lnTo>
                <a:lnTo>
                  <a:pt x="8692118" y="6858000"/>
                </a:lnTo>
                <a:lnTo>
                  <a:pt x="3429708" y="6858000"/>
                </a:lnTo>
                <a:lnTo>
                  <a:pt x="3313859" y="6858000"/>
                </a:lnTo>
                <a:lnTo>
                  <a:pt x="2046514" y="6858000"/>
                </a:lnTo>
                <a:lnTo>
                  <a:pt x="1862165" y="6858000"/>
                </a:lnTo>
                <a:lnTo>
                  <a:pt x="0" y="6858000"/>
                </a:lnTo>
                <a:close/>
              </a:path>
            </a:pathLst>
          </a:custGeom>
          <a:solidFill>
            <a:schemeClr val="bg1">
              <a:alpha val="41000"/>
            </a:schemeClr>
          </a:solidFill>
          <a:ln>
            <a:noFill/>
          </a:ln>
        </p:spPr>
        <p:txBody>
          <a:bodyPr vert="horz" wrap="square" lIns="91427" tIns="45713" rIns="91427" bIns="45713" numCol="1" anchor="t" anchorCtr="0" compatLnSpc="1">
            <a:prstTxWarp prst="textNoShape">
              <a:avLst/>
            </a:prstTxWarp>
            <a:noAutofit/>
          </a:bodyPr>
          <a:lstStyle/>
          <a:p>
            <a:pPr defTabSz="914225" fontAlgn="auto">
              <a:spcBef>
                <a:spcPts val="0"/>
              </a:spcBef>
              <a:spcAft>
                <a:spcPts val="0"/>
              </a:spcAft>
            </a:pPr>
            <a:endParaRPr lang="en-US" sz="1800" dirty="0">
              <a:solidFill>
                <a:srgbClr val="000000"/>
              </a:solidFill>
              <a:latin typeface="Segoe UI"/>
              <a:cs typeface="+mn-cs"/>
            </a:endParaRPr>
          </a:p>
        </p:txBody>
      </p:sp>
      <p:sp>
        <p:nvSpPr>
          <p:cNvPr id="11" name="Freeform 10"/>
          <p:cNvSpPr>
            <a:spLocks/>
          </p:cNvSpPr>
          <p:nvPr userDrawn="1"/>
        </p:nvSpPr>
        <p:spPr bwMode="auto">
          <a:xfrm flipH="1" flipV="1">
            <a:off x="1" y="0"/>
            <a:ext cx="8778917" cy="6858000"/>
          </a:xfrm>
          <a:custGeom>
            <a:avLst/>
            <a:gdLst>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723438 w 8778917"/>
              <a:gd name="connsiteY7" fmla="*/ 0 h 6858000"/>
              <a:gd name="connsiteX8" fmla="*/ 6732403 w 8778917"/>
              <a:gd name="connsiteY8" fmla="*/ 0 h 6858000"/>
              <a:gd name="connsiteX9" fmla="*/ 6839287 w 8778917"/>
              <a:gd name="connsiteY9" fmla="*/ 0 h 6858000"/>
              <a:gd name="connsiteX10" fmla="*/ 8290981 w 8778917"/>
              <a:gd name="connsiteY10" fmla="*/ 0 h 6858000"/>
              <a:gd name="connsiteX11" fmla="*/ 8778917 w 877891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78917" h="6858000">
                <a:moveTo>
                  <a:pt x="8778917" y="6858000"/>
                </a:moveTo>
                <a:lnTo>
                  <a:pt x="8290981" y="6858000"/>
                </a:lnTo>
                <a:lnTo>
                  <a:pt x="6839287" y="6858000"/>
                </a:lnTo>
                <a:lnTo>
                  <a:pt x="6732403" y="6858000"/>
                </a:lnTo>
                <a:lnTo>
                  <a:pt x="6723438" y="6858000"/>
                </a:lnTo>
                <a:lnTo>
                  <a:pt x="0" y="6858000"/>
                </a:lnTo>
                <a:lnTo>
                  <a:pt x="1461028" y="0"/>
                </a:lnTo>
                <a:lnTo>
                  <a:pt x="6723438" y="0"/>
                </a:lnTo>
                <a:lnTo>
                  <a:pt x="6732403" y="0"/>
                </a:lnTo>
                <a:lnTo>
                  <a:pt x="6839287" y="0"/>
                </a:lnTo>
                <a:lnTo>
                  <a:pt x="8290981" y="0"/>
                </a:lnTo>
                <a:lnTo>
                  <a:pt x="8778917" y="0"/>
                </a:lnTo>
                <a:close/>
              </a:path>
            </a:pathLst>
          </a:custGeom>
          <a:solidFill>
            <a:schemeClr val="bg1">
              <a:alpha val="85000"/>
            </a:schemeClr>
          </a:solidFill>
          <a:ln>
            <a:noFill/>
          </a:ln>
        </p:spPr>
        <p:txBody>
          <a:bodyPr vert="horz" wrap="square" lIns="91427" tIns="45713" rIns="91427" bIns="45713" numCol="1" anchor="t" anchorCtr="0" compatLnSpc="1">
            <a:prstTxWarp prst="textNoShape">
              <a:avLst/>
            </a:prstTxWarp>
            <a:noAutofit/>
          </a:bodyPr>
          <a:lstStyle/>
          <a:p>
            <a:pPr defTabSz="914225" fontAlgn="auto">
              <a:spcBef>
                <a:spcPts val="0"/>
              </a:spcBef>
              <a:spcAft>
                <a:spcPts val="0"/>
              </a:spcAft>
            </a:pPr>
            <a:endParaRPr lang="en-US" sz="1800" dirty="0">
              <a:solidFill>
                <a:srgbClr val="000000"/>
              </a:solidFill>
              <a:latin typeface="Segoe UI"/>
              <a:cs typeface="+mn-cs"/>
            </a:endParaRPr>
          </a:p>
        </p:txBody>
      </p:sp>
      <p:sp>
        <p:nvSpPr>
          <p:cNvPr id="12" name="Freeform 11"/>
          <p:cNvSpPr>
            <a:spLocks/>
          </p:cNvSpPr>
          <p:nvPr userDrawn="1"/>
        </p:nvSpPr>
        <p:spPr bwMode="auto">
          <a:xfrm flipH="1" flipV="1">
            <a:off x="0" y="-1"/>
            <a:ext cx="8290981" cy="6873565"/>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chemeClr val="accent6">
              <a:alpha val="95000"/>
            </a:schemeClr>
          </a:solidFill>
          <a:ln>
            <a:noFill/>
          </a:ln>
        </p:spPr>
        <p:txBody>
          <a:bodyPr vert="horz" wrap="square" lIns="91427" tIns="45713" rIns="91427" bIns="45713" numCol="1" anchor="t" anchorCtr="0" compatLnSpc="1">
            <a:prstTxWarp prst="textNoShape">
              <a:avLst/>
            </a:prstTxWarp>
            <a:noAutofit/>
          </a:bodyPr>
          <a:lstStyle/>
          <a:p>
            <a:pPr defTabSz="914225" fontAlgn="auto">
              <a:spcBef>
                <a:spcPts val="0"/>
              </a:spcBef>
              <a:spcAft>
                <a:spcPts val="0"/>
              </a:spcAft>
            </a:pPr>
            <a:endParaRPr lang="en-US" sz="1800" dirty="0">
              <a:solidFill>
                <a:srgbClr val="000000"/>
              </a:solidFill>
              <a:latin typeface="Segoe UI"/>
              <a:cs typeface="+mn-cs"/>
            </a:endParaRPr>
          </a:p>
        </p:txBody>
      </p:sp>
      <p:sp>
        <p:nvSpPr>
          <p:cNvPr id="2" name="Title 1"/>
          <p:cNvSpPr>
            <a:spLocks noGrp="1"/>
          </p:cNvSpPr>
          <p:nvPr>
            <p:ph type="title"/>
          </p:nvPr>
        </p:nvSpPr>
        <p:spPr/>
        <p:txBody>
          <a:bodyPr/>
          <a:lstStyle>
            <a:lvl1pPr>
              <a:defRPr>
                <a:gradFill>
                  <a:gsLst>
                    <a:gs pos="0">
                      <a:schemeClr val="bg1"/>
                    </a:gs>
                    <a:gs pos="100000">
                      <a:schemeClr val="bg1"/>
                    </a:gs>
                  </a:gsLst>
                  <a:lin ang="21594000" scaled="0"/>
                </a:gradFill>
              </a:defRPr>
            </a:lvl1pPr>
          </a:lstStyle>
          <a:p>
            <a:r>
              <a:rPr lang="en-US" dirty="0"/>
              <a:t>Click to edit Master title style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9316" y="6043288"/>
            <a:ext cx="1600710" cy="588894"/>
          </a:xfrm>
          <a:prstGeom prst="rect">
            <a:avLst/>
          </a:prstGeom>
        </p:spPr>
      </p:pic>
    </p:spTree>
    <p:extLst>
      <p:ext uri="{BB962C8B-B14F-4D97-AF65-F5344CB8AC3E}">
        <p14:creationId xmlns:p14="http://schemas.microsoft.com/office/powerpoint/2010/main" val="3350650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a:pPr/>
              <a:t>‹#›</a:t>
            </a:fld>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388954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0">
                      <a:schemeClr val="tx2"/>
                    </a:gs>
                    <a:gs pos="100000">
                      <a:schemeClr val="tx2"/>
                    </a:gs>
                  </a:gsLst>
                  <a:lin ang="21594000" scaled="0"/>
                </a:gradFill>
              </a:defRPr>
            </a:lvl1pPr>
          </a:lstStyle>
          <a:p>
            <a:r>
              <a:rPr lang="en-US" dirty="0"/>
              <a:t>Click to edit Master title style</a:t>
            </a:r>
          </a:p>
        </p:txBody>
      </p:sp>
    </p:spTree>
    <p:extLst>
      <p:ext uri="{BB962C8B-B14F-4D97-AF65-F5344CB8AC3E}">
        <p14:creationId xmlns:p14="http://schemas.microsoft.com/office/powerpoint/2010/main" val="2477432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80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0">
                      <a:schemeClr val="tx2"/>
                    </a:gs>
                    <a:gs pos="100000">
                      <a:schemeClr val="tx2"/>
                    </a:gs>
                  </a:gsLst>
                  <a:lin ang="21594000" scaled="0"/>
                </a:gradFill>
              </a:defRPr>
            </a:lvl1pPr>
          </a:lstStyle>
          <a:p>
            <a:r>
              <a:rPr lang="en-US" dirty="0"/>
              <a:t>Click to edit Master title style</a:t>
            </a:r>
          </a:p>
        </p:txBody>
      </p:sp>
    </p:spTree>
    <p:extLst>
      <p:ext uri="{BB962C8B-B14F-4D97-AF65-F5344CB8AC3E}">
        <p14:creationId xmlns:p14="http://schemas.microsoft.com/office/powerpoint/2010/main" val="816044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a:prstGeom prst="rect">
            <a:avLst/>
          </a:prstGeo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a:prstGeom prst="rect">
            <a:avLst/>
          </a:prstGeo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584248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2211"/>
            <a:ext cx="12192000" cy="112341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pic>
        <p:nvPicPr>
          <p:cNvPr id="9" name="8 Imagen" descr="logo-II.png"/>
          <p:cNvPicPr>
            <a:picLocks noChangeAspect="1"/>
          </p:cNvPicPr>
          <p:nvPr userDrawn="1"/>
        </p:nvPicPr>
        <p:blipFill>
          <a:blip r:embed="rId2" cstate="print"/>
          <a:stretch>
            <a:fillRect/>
          </a:stretch>
        </p:blipFill>
        <p:spPr>
          <a:xfrm>
            <a:off x="10869998" y="6455592"/>
            <a:ext cx="1097566" cy="229836"/>
          </a:xfrm>
          <a:prstGeom prst="rect">
            <a:avLst/>
          </a:prstGeom>
        </p:spPr>
      </p:pic>
      <p:pic>
        <p:nvPicPr>
          <p:cNvPr id="3" name="Immagine 2"/>
          <p:cNvPicPr>
            <a:picLocks noChangeAspect="1"/>
          </p:cNvPicPr>
          <p:nvPr userDrawn="1"/>
        </p:nvPicPr>
        <p:blipFill rotWithShape="1">
          <a:blip r:embed="rId3" cstate="print">
            <a:extLst>
              <a:ext uri="{28A0092B-C50C-407E-A947-70E740481C1C}">
                <a14:useLocalDpi xmlns:a14="http://schemas.microsoft.com/office/drawing/2010/main" val="0"/>
              </a:ext>
            </a:extLst>
          </a:blip>
          <a:srcRect b="38957"/>
          <a:stretch/>
        </p:blipFill>
        <p:spPr>
          <a:xfrm>
            <a:off x="160381" y="1"/>
            <a:ext cx="2038350" cy="964712"/>
          </a:xfrm>
          <a:prstGeom prst="rect">
            <a:avLst/>
          </a:prstGeom>
        </p:spPr>
      </p:pic>
      <p:pic>
        <p:nvPicPr>
          <p:cNvPr id="2" name="Immagine 1"/>
          <p:cNvPicPr>
            <a:picLocks noChangeAspect="1"/>
          </p:cNvPicPr>
          <p:nvPr userDrawn="1"/>
        </p:nvPicPr>
        <p:blipFill rotWithShape="1">
          <a:blip r:embed="rId4" cstate="print">
            <a:extLst>
              <a:ext uri="{28A0092B-C50C-407E-A947-70E740481C1C}">
                <a14:useLocalDpi xmlns:a14="http://schemas.microsoft.com/office/drawing/2010/main" val="0"/>
              </a:ext>
            </a:extLst>
          </a:blip>
          <a:srcRect t="64547" b="7039"/>
          <a:stretch/>
        </p:blipFill>
        <p:spPr>
          <a:xfrm>
            <a:off x="8769226" y="182912"/>
            <a:ext cx="3328087" cy="733168"/>
          </a:xfrm>
          <a:prstGeom prst="rect">
            <a:avLst/>
          </a:prstGeom>
        </p:spPr>
      </p:pic>
    </p:spTree>
    <p:extLst>
      <p:ext uri="{BB962C8B-B14F-4D97-AF65-F5344CB8AC3E}">
        <p14:creationId xmlns:p14="http://schemas.microsoft.com/office/powerpoint/2010/main" val="9884973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White 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14" name="Text Placeholder 13"/>
          <p:cNvSpPr>
            <a:spLocks noGrp="1"/>
          </p:cNvSpPr>
          <p:nvPr>
            <p:ph type="body" sz="quarter" idx="14"/>
          </p:nvPr>
        </p:nvSpPr>
        <p:spPr>
          <a:xfrm>
            <a:off x="269239" y="1337046"/>
            <a:ext cx="11653523" cy="4960921"/>
          </a:xfrm>
        </p:spPr>
        <p:txBody>
          <a:bodyPr lIns="182880" tIns="0" rIns="0" bIns="0"/>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ct val="20000"/>
              </a:spcBef>
              <a:spcAft>
                <a:spcPts val="0"/>
              </a:spcAft>
              <a:buClrTx/>
              <a:buSzTx/>
              <a:buFontTx/>
              <a:buNone/>
              <a:tabLst/>
              <a:defRPr baseline="0">
                <a:solidFill>
                  <a:schemeClr val="tx1"/>
                </a:solidFill>
              </a:defRPr>
            </a:lvl2pPr>
            <a:lvl3pPr marL="0" indent="0">
              <a:defRPr/>
            </a:lvl3pPr>
            <a:lvl4pPr marL="0" indent="0">
              <a:defRPr/>
            </a:lvl4pPr>
            <a:lvl5pPr marL="0" indent="0">
              <a:defRPr/>
            </a:lvl5pPr>
          </a:lstStyle>
          <a:p>
            <a:pPr lvl="0"/>
            <a:r>
              <a:rPr lang="en-US"/>
              <a:t>Click to edit Master text styles</a:t>
            </a:r>
          </a:p>
        </p:txBody>
      </p:sp>
    </p:spTree>
    <p:extLst>
      <p:ext uri="{BB962C8B-B14F-4D97-AF65-F5344CB8AC3E}">
        <p14:creationId xmlns:p14="http://schemas.microsoft.com/office/powerpoint/2010/main" val="4195954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600" y="228601"/>
            <a:ext cx="11734801" cy="502920"/>
          </a:xfrm>
        </p:spPr>
        <p:txBody>
          <a:bodyPr tIns="45720"/>
          <a:lstStyle>
            <a:lvl1pPr>
              <a:defRPr baseline="0">
                <a:solidFill>
                  <a:schemeClr val="accent1"/>
                </a:solidFill>
              </a:defRPr>
            </a:lvl1pPr>
          </a:lstStyle>
          <a:p>
            <a:r>
              <a:rPr lang="en-US"/>
              <a:t>Title of slide (Content slide)</a:t>
            </a:r>
          </a:p>
        </p:txBody>
      </p:sp>
      <p:sp>
        <p:nvSpPr>
          <p:cNvPr id="16" name="Text Placeholder 3"/>
          <p:cNvSpPr>
            <a:spLocks noGrp="1"/>
          </p:cNvSpPr>
          <p:nvPr>
            <p:ph type="body" sz="quarter" idx="36" hasCustomPrompt="1"/>
          </p:nvPr>
        </p:nvSpPr>
        <p:spPr>
          <a:xfrm>
            <a:off x="228600" y="731520"/>
            <a:ext cx="11734800" cy="543185"/>
          </a:xfrm>
        </p:spPr>
        <p:txBody>
          <a:bodyPr lIns="146304" tIns="0" bIns="0" anchor="t" anchorCtr="0"/>
          <a:lstStyle>
            <a:lvl1pPr>
              <a:defRPr baseline="0"/>
            </a:lvl1pPr>
          </a:lstStyle>
          <a:p>
            <a:pPr lvl="0"/>
            <a:r>
              <a:rPr lang="en-US"/>
              <a:t>Title of sub header</a:t>
            </a:r>
          </a:p>
        </p:txBody>
      </p:sp>
      <p:sp>
        <p:nvSpPr>
          <p:cNvPr id="17" name="Text Placeholder 6"/>
          <p:cNvSpPr>
            <a:spLocks noGrp="1"/>
          </p:cNvSpPr>
          <p:nvPr>
            <p:ph type="body" sz="quarter" idx="11" hasCustomPrompt="1"/>
          </p:nvPr>
        </p:nvSpPr>
        <p:spPr>
          <a:xfrm>
            <a:off x="228600" y="1554481"/>
            <a:ext cx="11734801" cy="2589179"/>
          </a:xfrm>
        </p:spPr>
        <p:txBody>
          <a:bodyPr tIns="137160"/>
          <a:lstStyle>
            <a:lvl1pPr>
              <a:lnSpc>
                <a:spcPct val="100000"/>
              </a:lnSpc>
              <a:spcBef>
                <a:spcPts val="600"/>
              </a:spcBef>
              <a:spcAft>
                <a:spcPts val="0"/>
              </a:spcAft>
              <a:defRPr spc="-30" baseline="0">
                <a:solidFill>
                  <a:schemeClr val="tx2"/>
                </a:solidFill>
              </a:defRPr>
            </a:lvl1pPr>
            <a:lvl2pPr marL="731379" indent="-274267">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280543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iStock_65807837_HD_720">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r="43267"/>
          <a:stretch/>
        </p:blipFill>
        <p:spPr>
          <a:xfrm>
            <a:off x="5338200" y="-1161"/>
            <a:ext cx="6910507" cy="6851650"/>
          </a:xfrm>
          <a:prstGeom prst="rect">
            <a:avLst/>
          </a:prstGeom>
        </p:spPr>
      </p:pic>
      <p:sp>
        <p:nvSpPr>
          <p:cNvPr id="19" name="Freeform 18"/>
          <p:cNvSpPr>
            <a:spLocks/>
          </p:cNvSpPr>
          <p:nvPr userDrawn="1"/>
        </p:nvSpPr>
        <p:spPr bwMode="auto">
          <a:xfrm flipH="1" flipV="1">
            <a:off x="-1" y="0"/>
            <a:ext cx="8290981" cy="6858000"/>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0078D7"/>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5398"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8" y="3586536"/>
            <a:ext cx="7317317" cy="1057328"/>
          </a:xfrm>
          <a:noFill/>
        </p:spPr>
        <p:txBody>
          <a:bodyPr tIns="146300" bIns="146300">
            <a:noAutofit/>
          </a:bodyPr>
          <a:lstStyle>
            <a:lvl1pPr marL="0" indent="0">
              <a:spcBef>
                <a:spcPts val="0"/>
              </a:spcBef>
              <a:buNone/>
              <a:defRPr sz="2399">
                <a:solidFill>
                  <a:srgbClr val="FFFFFF"/>
                </a:solidFill>
              </a:defRPr>
            </a:lvl1pPr>
          </a:lstStyle>
          <a:p>
            <a:pPr lvl="0"/>
            <a:r>
              <a:rPr lang="en-US" dirty="0"/>
              <a:t>Speaker Name</a:t>
            </a: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10518988" y="259328"/>
            <a:ext cx="1304123" cy="285764"/>
          </a:xfrm>
          <a:prstGeom prst="rect">
            <a:avLst/>
          </a:prstGeom>
        </p:spPr>
      </p:pic>
    </p:spTree>
    <p:extLst>
      <p:ext uri="{BB962C8B-B14F-4D97-AF65-F5344CB8AC3E}">
        <p14:creationId xmlns:p14="http://schemas.microsoft.com/office/powerpoint/2010/main" val="1264223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9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2_Animated">
    <p:spTree>
      <p:nvGrpSpPr>
        <p:cNvPr id="1" name=""/>
        <p:cNvGrpSpPr/>
        <p:nvPr/>
      </p:nvGrpSpPr>
      <p:grpSpPr>
        <a:xfrm>
          <a:off x="0" y="0"/>
          <a:ext cx="0" cy="0"/>
          <a:chOff x="0" y="0"/>
          <a:chExt cx="0" cy="0"/>
        </a:xfrm>
      </p:grpSpPr>
      <p:sp>
        <p:nvSpPr>
          <p:cNvPr id="15" name="Freeform 14"/>
          <p:cNvSpPr>
            <a:spLocks/>
          </p:cNvSpPr>
          <p:nvPr/>
        </p:nvSpPr>
        <p:spPr bwMode="auto">
          <a:xfrm>
            <a:off x="948600" y="2"/>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70828" y="3428999"/>
            <a:ext cx="8963973" cy="927940"/>
          </a:xfrm>
          <a:prstGeom prst="rect">
            <a:avLst/>
          </a:prstGeom>
        </p:spPr>
        <p:txBody>
          <a:bodyPr/>
          <a:lstStyle>
            <a:lvl1pPr algn="l">
              <a:defRPr sz="53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6800858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2_Not Animated">
    <p:spTree>
      <p:nvGrpSpPr>
        <p:cNvPr id="1" name=""/>
        <p:cNvGrpSpPr/>
        <p:nvPr/>
      </p:nvGrpSpPr>
      <p:grpSpPr>
        <a:xfrm>
          <a:off x="0" y="0"/>
          <a:ext cx="0" cy="0"/>
          <a:chOff x="0" y="0"/>
          <a:chExt cx="0" cy="0"/>
        </a:xfrm>
      </p:grpSpPr>
      <p:sp>
        <p:nvSpPr>
          <p:cNvPr id="11" name="Freeform 10"/>
          <p:cNvSpPr>
            <a:spLocks/>
          </p:cNvSpPr>
          <p:nvPr/>
        </p:nvSpPr>
        <p:spPr bwMode="auto">
          <a:xfrm>
            <a:off x="1630775" y="-1"/>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userDrawn="1">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userDrawn="1">
            <p:ph type="title"/>
          </p:nvPr>
        </p:nvSpPr>
        <p:spPr>
          <a:xfrm>
            <a:off x="2770828" y="3428999"/>
            <a:ext cx="8963973" cy="927940"/>
          </a:xfrm>
          <a:prstGeom prst="rect">
            <a:avLst/>
          </a:prstGeom>
        </p:spPr>
        <p:txBody>
          <a:bodyPr/>
          <a:lstStyle>
            <a:lvl1pPr algn="l">
              <a:defRPr sz="53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6672969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arge Title and Content">
    <p:spTree>
      <p:nvGrpSpPr>
        <p:cNvPr id="1" name=""/>
        <p:cNvGrpSpPr/>
        <p:nvPr/>
      </p:nvGrpSpPr>
      <p:grpSpPr>
        <a:xfrm>
          <a:off x="0" y="0"/>
          <a:ext cx="0" cy="0"/>
          <a:chOff x="0" y="0"/>
          <a:chExt cx="0" cy="0"/>
        </a:xfrm>
      </p:grpSpPr>
      <p:sp>
        <p:nvSpPr>
          <p:cNvPr id="17" name="Freeform 16"/>
          <p:cNvSpPr/>
          <p:nvPr userDrawn="1"/>
        </p:nvSpPr>
        <p:spPr bwMode="auto">
          <a:xfrm>
            <a:off x="0" y="2"/>
            <a:ext cx="4136529" cy="6858001"/>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68928" y="286383"/>
            <a:ext cx="3033073" cy="2012859"/>
          </a:xfrm>
          <a:prstGeom prst="rect">
            <a:avLst/>
          </a:prstGeom>
        </p:spPr>
        <p:txBody>
          <a:bodyPr>
            <a:spAutoFit/>
          </a:bodyPr>
          <a:lstStyle>
            <a:lvl1pPr algn="l">
              <a:defRPr sz="4399">
                <a:solidFill>
                  <a:schemeClr val="bg1"/>
                </a:solidFill>
              </a:defRPr>
            </a:lvl1pPr>
          </a:lstStyle>
          <a:p>
            <a:r>
              <a:rPr lang="en-US" dirty="0"/>
              <a:t>Click to edit Master title style</a:t>
            </a:r>
          </a:p>
        </p:txBody>
      </p:sp>
      <p:sp>
        <p:nvSpPr>
          <p:cNvPr id="12"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3" name="Content Placeholder 2"/>
          <p:cNvSpPr>
            <a:spLocks noGrp="1"/>
          </p:cNvSpPr>
          <p:nvPr>
            <p:ph sz="quarter" idx="16"/>
          </p:nvPr>
        </p:nvSpPr>
        <p:spPr>
          <a:xfrm>
            <a:off x="4136528" y="742950"/>
            <a:ext cx="7785597" cy="5372100"/>
          </a:xfrm>
        </p:spPr>
        <p:txBody>
          <a:bodyPr/>
          <a:lstStyle>
            <a:lvl1pPr marL="0" indent="0">
              <a:spcBef>
                <a:spcPts val="1200"/>
              </a:spcBef>
              <a:buNone/>
              <a:defRPr sz="3199"/>
            </a:lvl1pPr>
            <a:lvl2pPr marL="0" indent="0">
              <a:spcBef>
                <a:spcPts val="1200"/>
              </a:spcBef>
              <a:buNone/>
              <a:defRPr sz="1999"/>
            </a:lvl2pPr>
            <a:lvl3pPr marL="560073" indent="0">
              <a:buNone/>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144280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a:pPr/>
              <a:t>‹#›</a:t>
            </a:fld>
            <a:endParaRPr/>
          </a:p>
        </p:txBody>
      </p:sp>
    </p:spTree>
    <p:extLst>
      <p:ext uri="{BB962C8B-B14F-4D97-AF65-F5344CB8AC3E}">
        <p14:creationId xmlns:p14="http://schemas.microsoft.com/office/powerpoint/2010/main" val="891907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and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marL="0" indent="0">
              <a:spcBef>
                <a:spcPts val="1200"/>
              </a:spcBef>
              <a:defRPr lang="en-US" sz="1999" kern="1200" dirty="0" smtClean="0">
                <a:solidFill>
                  <a:schemeClr val="tx2"/>
                </a:solidFill>
                <a:latin typeface="+mn-lt"/>
                <a:ea typeface="ＭＳ Ｐゴシック" charset="0"/>
                <a:cs typeface="+mn-cs"/>
              </a:defRPr>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6934433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and 2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
        <p:nvSpPr>
          <p:cNvPr id="14" name="Content Placeholder 2"/>
          <p:cNvSpPr>
            <a:spLocks noGrp="1"/>
          </p:cNvSpPr>
          <p:nvPr>
            <p:ph sz="quarter" idx="17"/>
          </p:nvPr>
        </p:nvSpPr>
        <p:spPr>
          <a:xfrm>
            <a:off x="7571058"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7006754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mall Title and 2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3833"/>
          <a:stretch/>
        </p:blipFill>
        <p:spPr>
          <a:xfrm>
            <a:off x="1494971" y="2"/>
            <a:ext cx="10697029" cy="6858001"/>
          </a:xfrm>
          <a:prstGeom prst="rect">
            <a:avLst/>
          </a:prstGeom>
        </p:spPr>
      </p:pic>
      <p:sp>
        <p:nvSpPr>
          <p:cNvPr id="12" name="Rectangle 11"/>
          <p:cNvSpPr/>
          <p:nvPr userDrawn="1"/>
        </p:nvSpPr>
        <p:spPr bwMode="auto">
          <a:xfrm>
            <a:off x="3048" y="0"/>
            <a:ext cx="12188952" cy="6858001"/>
          </a:xfrm>
          <a:prstGeom prst="rect">
            <a:avLst/>
          </a:prstGeom>
          <a:solidFill>
            <a:schemeClr val="tx2">
              <a:lumMod val="50000"/>
              <a:alpha val="74902"/>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9086027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and Content with Label">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6" name="Rectangle 5"/>
          <p:cNvSpPr/>
          <p:nvPr userDrawn="1"/>
        </p:nvSpPr>
        <p:spPr>
          <a:xfrm>
            <a:off x="1" y="5712984"/>
            <a:ext cx="1905001" cy="625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6" tIns="45708" rIns="91416" bIns="45708" rtlCol="0" anchor="t" anchorCtr="0">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err="1">
              <a:ln>
                <a:solidFill>
                  <a:srgbClr val="FFFFFF">
                    <a:alpha val="0"/>
                  </a:srgbClr>
                </a:solidFill>
              </a:ln>
              <a:solidFill>
                <a:srgbClr val="FFFFFF"/>
              </a:solidFill>
              <a:effectLst/>
              <a:uLnTx/>
              <a:uFillTx/>
              <a:latin typeface="Segoe UI"/>
              <a:ea typeface="+mn-ea"/>
              <a:cs typeface="+mn-cs"/>
            </a:endParaRPr>
          </a:p>
        </p:txBody>
      </p:sp>
      <p:sp>
        <p:nvSpPr>
          <p:cNvPr id="2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25" name="Text Placeholder 5"/>
          <p:cNvSpPr>
            <a:spLocks noGrp="1"/>
          </p:cNvSpPr>
          <p:nvPr>
            <p:ph type="body" sz="quarter" idx="13"/>
          </p:nvPr>
        </p:nvSpPr>
        <p:spPr>
          <a:xfrm>
            <a:off x="95668" y="5803737"/>
            <a:ext cx="1695034" cy="444665"/>
          </a:xfrm>
          <a:prstGeom prst="rect">
            <a:avLst/>
          </a:prstGeom>
        </p:spPr>
        <p:txBody>
          <a:bodyPr lIns="91440" tIns="91440" rIns="91440" bIns="91440" anchor="ctr" anchorCtr="0"/>
          <a:lstStyle>
            <a:lvl1pPr marL="0" indent="0">
              <a:buNone/>
              <a:defRPr lang="en-US" sz="1600" kern="1200" spc="0" dirty="0">
                <a:ln w="3175">
                  <a:noFill/>
                </a:ln>
                <a:solidFill>
                  <a:srgbClr val="505050"/>
                </a:solidFill>
                <a:latin typeface="+mn-lt"/>
                <a:ea typeface="ＭＳ Ｐゴシック" charset="0"/>
                <a:cs typeface="Segoe UI" pitchFamily="34" charset="0"/>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a:t>
            </a:r>
          </a:p>
        </p:txBody>
      </p:sp>
      <p:sp>
        <p:nvSpPr>
          <p:cNvPr id="26"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27"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186784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Freeform 9"/>
          <p:cNvSpPr>
            <a:spLocks/>
          </p:cNvSpPr>
          <p:nvPr userDrawn="1"/>
        </p:nvSpPr>
        <p:spPr bwMode="auto">
          <a:xfrm rot="10800000" flipH="1" flipV="1">
            <a:off x="9144484"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ext uri="{BB962C8B-B14F-4D97-AF65-F5344CB8AC3E}">
        <p14:creationId xmlns:p14="http://schemas.microsoft.com/office/powerpoint/2010/main" val="3006008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8" name="Freeform 7"/>
          <p:cNvSpPr/>
          <p:nvPr userDrawn="1"/>
        </p:nvSpPr>
        <p:spPr bwMode="auto">
          <a:xfrm rot="10800000">
            <a:off x="8055471" y="2"/>
            <a:ext cx="4136529" cy="6858001"/>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ext uri="{BB962C8B-B14F-4D97-AF65-F5344CB8AC3E}">
        <p14:creationId xmlns:p14="http://schemas.microsoft.com/office/powerpoint/2010/main" val="57792494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Color w/Photo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9525" y="-3"/>
            <a:ext cx="6076495" cy="686442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 name="connsiteX0" fmla="*/ 5476196 w 5476196"/>
              <a:gd name="connsiteY0" fmla="*/ 6858002 h 6858002"/>
              <a:gd name="connsiteX1" fmla="*/ 0 w 5476196"/>
              <a:gd name="connsiteY1" fmla="*/ 6858002 h 6858002"/>
              <a:gd name="connsiteX2" fmla="*/ 1328759 w 5476196"/>
              <a:gd name="connsiteY2" fmla="*/ 662007 h 6858002"/>
              <a:gd name="connsiteX3" fmla="*/ 5476196 w 5476196"/>
              <a:gd name="connsiteY3" fmla="*/ 0 h 6858002"/>
              <a:gd name="connsiteX4" fmla="*/ 5476196 w 5476196"/>
              <a:gd name="connsiteY4" fmla="*/ 6858002 h 6858002"/>
              <a:gd name="connsiteX0" fmla="*/ 5476196 w 5484793"/>
              <a:gd name="connsiteY0" fmla="*/ 6195995 h 6195995"/>
              <a:gd name="connsiteX1" fmla="*/ 0 w 5484793"/>
              <a:gd name="connsiteY1" fmla="*/ 6195995 h 6195995"/>
              <a:gd name="connsiteX2" fmla="*/ 1328759 w 5484793"/>
              <a:gd name="connsiteY2" fmla="*/ 0 h 6195995"/>
              <a:gd name="connsiteX3" fmla="*/ 5484793 w 5484793"/>
              <a:gd name="connsiteY3" fmla="*/ 0 h 6195995"/>
              <a:gd name="connsiteX4" fmla="*/ 5476196 w 5484793"/>
              <a:gd name="connsiteY4" fmla="*/ 6195995 h 6195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793" h="6195995">
                <a:moveTo>
                  <a:pt x="5476196" y="6195995"/>
                </a:moveTo>
                <a:lnTo>
                  <a:pt x="0" y="6195995"/>
                </a:lnTo>
                <a:lnTo>
                  <a:pt x="1328759" y="0"/>
                </a:lnTo>
                <a:lnTo>
                  <a:pt x="5484793" y="0"/>
                </a:lnTo>
                <a:cubicBezTo>
                  <a:pt x="5481927" y="2065332"/>
                  <a:pt x="5479062" y="4130663"/>
                  <a:pt x="5476196" y="6195995"/>
                </a:cubicBezTo>
                <a:close/>
              </a:path>
            </a:pathLst>
          </a:custGeom>
          <a:solidFill>
            <a:schemeClr val="accent1">
              <a:alpha val="90000"/>
            </a:schemeClr>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9"/>
          <p:cNvSpPr/>
          <p:nvPr userDrawn="1"/>
        </p:nvSpPr>
        <p:spPr bwMode="auto">
          <a:xfrm>
            <a:off x="4604868"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26"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087345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1-Color w/Photo Block Title on Left">
    <p:spTree>
      <p:nvGrpSpPr>
        <p:cNvPr id="1" name=""/>
        <p:cNvGrpSpPr/>
        <p:nvPr/>
      </p:nvGrpSpPr>
      <p:grpSpPr>
        <a:xfrm>
          <a:off x="0" y="0"/>
          <a:ext cx="0" cy="0"/>
          <a:chOff x="0" y="0"/>
          <a:chExt cx="0" cy="0"/>
        </a:xfrm>
      </p:grpSpPr>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pic>
        <p:nvPicPr>
          <p:cNvPr id="27" name="Picture 26"/>
          <p:cNvPicPr>
            <a:picLocks noChangeAspect="1"/>
          </p:cNvPicPr>
          <p:nvPr userDrawn="1"/>
        </p:nvPicPr>
        <p:blipFill rotWithShape="1">
          <a:blip r:embed="rId2" cstate="print">
            <a:extLst>
              <a:ext uri="{28A0092B-C50C-407E-A947-70E740481C1C}">
                <a14:useLocalDpi xmlns:a14="http://schemas.microsoft.com/office/drawing/2010/main" val="0"/>
              </a:ext>
            </a:extLst>
          </a:blip>
          <a:srcRect l="24347" t="10285" r="21991"/>
          <a:stretch/>
        </p:blipFill>
        <p:spPr>
          <a:xfrm>
            <a:off x="6686550" y="-4"/>
            <a:ext cx="6153150" cy="6858004"/>
          </a:xfrm>
          <a:prstGeom prst="rect">
            <a:avLst/>
          </a:prstGeom>
        </p:spPr>
      </p:pic>
      <p:sp>
        <p:nvSpPr>
          <p:cNvPr id="30" name="Freeform 29"/>
          <p:cNvSpPr/>
          <p:nvPr userDrawn="1"/>
        </p:nvSpPr>
        <p:spPr bwMode="auto">
          <a:xfrm rot="10800000">
            <a:off x="0"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1838354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1-Color w/Photo Block Title on Left">
    <p:spTree>
      <p:nvGrpSpPr>
        <p:cNvPr id="1" name=""/>
        <p:cNvGrpSpPr/>
        <p:nvPr/>
      </p:nvGrpSpPr>
      <p:grpSpPr>
        <a:xfrm>
          <a:off x="0" y="0"/>
          <a:ext cx="0" cy="0"/>
          <a:chOff x="0" y="0"/>
          <a:chExt cx="0" cy="0"/>
        </a:xfrm>
      </p:grpSpPr>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30" name="Freeform 29"/>
          <p:cNvSpPr/>
          <p:nvPr userDrawn="1"/>
        </p:nvSpPr>
        <p:spPr bwMode="auto">
          <a:xfrm rot="10800000">
            <a:off x="0"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64857864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0" y="-2"/>
            <a:ext cx="5476196" cy="685800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10"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42278604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a:pPr/>
              <a:t>‹#›</a:t>
            </a:fld>
            <a:endParaRPr/>
          </a:p>
        </p:txBody>
      </p:sp>
      <p:graphicFrame>
        <p:nvGraphicFramePr>
          <p:cNvPr id="6" name="Table 5"/>
          <p:cNvGraphicFramePr>
            <a:graphicFrameLocks noGrp="1"/>
          </p:cNvGraphicFramePr>
          <p:nvPr userDrawn="1">
            <p:extLst/>
          </p:nvPr>
        </p:nvGraphicFramePr>
        <p:xfrm>
          <a:off x="584200" y="1476596"/>
          <a:ext cx="11056420" cy="4320392"/>
        </p:xfrm>
        <a:graphic>
          <a:graphicData uri="http://schemas.openxmlformats.org/drawingml/2006/table">
            <a:tbl>
              <a:tblPr firstRow="1" bandRow="1">
                <a:tableStyleId>{21E4AEA4-8DFA-4A89-87EB-49C32662AFE0}</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25319">
                <a:tc>
                  <a:txBody>
                    <a:bodyPr/>
                    <a:lstStyle/>
                    <a:p>
                      <a:r>
                        <a:rPr lang="en-US" sz="1600" dirty="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357284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Title 2"/>
          <p:cNvSpPr>
            <a:spLocks noGrp="1"/>
          </p:cNvSpPr>
          <p:nvPr>
            <p:ph type="title"/>
          </p:nvPr>
        </p:nvSpPr>
        <p:spPr>
          <a:xfrm>
            <a:off x="472129" y="1108673"/>
            <a:ext cx="4432965" cy="927940"/>
          </a:xfrm>
          <a:prstGeom prst="rect">
            <a:avLst/>
          </a:prstGeom>
        </p:spPr>
        <p:txBody>
          <a:bodyPr/>
          <a:lstStyle>
            <a:lvl1pPr algn="l">
              <a:defRPr sz="4399" spc="0">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983638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Color Block Content on Right">
    <p:spTree>
      <p:nvGrpSpPr>
        <p:cNvPr id="1" name=""/>
        <p:cNvGrpSpPr/>
        <p:nvPr/>
      </p:nvGrpSpPr>
      <p:grpSpPr>
        <a:xfrm>
          <a:off x="0" y="0"/>
          <a:ext cx="0" cy="0"/>
          <a:chOff x="0" y="0"/>
          <a:chExt cx="0" cy="0"/>
        </a:xfrm>
      </p:grpSpPr>
      <p:pic>
        <p:nvPicPr>
          <p:cNvPr id="6" name="Picture 2" descr="https://customers.microsoft.com/Assets/2517d5ff-22f0-e411-80f0-c4346bac0abc/Real%20Madrid%20Phot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1760" y="-17966"/>
            <a:ext cx="12224812" cy="6875481"/>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Title 2"/>
          <p:cNvSpPr>
            <a:spLocks noGrp="1"/>
          </p:cNvSpPr>
          <p:nvPr>
            <p:ph type="title"/>
          </p:nvPr>
        </p:nvSpPr>
        <p:spPr>
          <a:xfrm>
            <a:off x="472129" y="1108673"/>
            <a:ext cx="4432965" cy="927940"/>
          </a:xfrm>
          <a:prstGeom prst="rect">
            <a:avLst/>
          </a:prstGeom>
        </p:spPr>
        <p:txBody>
          <a:bodyPr/>
          <a:lstStyle>
            <a:lvl1pPr algn="l">
              <a:defRPr sz="4399" spc="0">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4292756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lor Block Content on Right">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cstate="print">
            <a:extLst>
              <a:ext uri="{28A0092B-C50C-407E-A947-70E740481C1C}">
                <a14:useLocalDpi xmlns:a14="http://schemas.microsoft.com/office/drawing/2010/main" val="0"/>
              </a:ext>
            </a:extLst>
          </a:blip>
          <a:srcRect l="24348" t="10285" r="100"/>
          <a:stretch/>
        </p:blipFill>
        <p:spPr>
          <a:xfrm>
            <a:off x="-5701636" y="-4"/>
            <a:ext cx="8663233" cy="6858004"/>
          </a:xfrm>
          <a:prstGeom prst="rect">
            <a:avLst/>
          </a:prstGeom>
        </p:spPr>
      </p:pic>
      <p:sp>
        <p:nvSpPr>
          <p:cNvPr id="17" name="Freeform 16"/>
          <p:cNvSpPr/>
          <p:nvPr userDrawn="1"/>
        </p:nvSpPr>
        <p:spPr bwMode="auto">
          <a:xfrm>
            <a:off x="1024164" y="-1"/>
            <a:ext cx="11182350" cy="6908103"/>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72147 w 8182218"/>
              <a:gd name="connsiteY4" fmla="*/ 4672552 h 6858002"/>
              <a:gd name="connsiteX5" fmla="*/ 5476196 w 8182218"/>
              <a:gd name="connsiteY5" fmla="*/ 6858002 h 6858002"/>
              <a:gd name="connsiteX6" fmla="*/ 4044813 w 8182218"/>
              <a:gd name="connsiteY6" fmla="*/ 6858002 h 6858002"/>
              <a:gd name="connsiteX7" fmla="*/ 0 w 8182218"/>
              <a:gd name="connsiteY7" fmla="*/ 6858002 h 6858002"/>
              <a:gd name="connsiteX8" fmla="*/ 1457721 w 8182218"/>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3611752 w 7749157"/>
              <a:gd name="connsiteY6" fmla="*/ 6858002 h 6858002"/>
              <a:gd name="connsiteX7" fmla="*/ 0 w 7749157"/>
              <a:gd name="connsiteY7" fmla="*/ 4773264 h 6858002"/>
              <a:gd name="connsiteX8" fmla="*/ 1024660 w 7749157"/>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0 w 7749157"/>
              <a:gd name="connsiteY6" fmla="*/ 4773264 h 6858002"/>
              <a:gd name="connsiteX7" fmla="*/ 1024660 w 7749157"/>
              <a:gd name="connsiteY7" fmla="*/ 0 h 6858002"/>
              <a:gd name="connsiteX0" fmla="*/ 1024660 w 7749157"/>
              <a:gd name="connsiteY0" fmla="*/ 0 h 4773264"/>
              <a:gd name="connsiteX1" fmla="*/ 3611752 w 7749157"/>
              <a:gd name="connsiteY1" fmla="*/ 0 h 4773264"/>
              <a:gd name="connsiteX2" fmla="*/ 5043135 w 7749157"/>
              <a:gd name="connsiteY2" fmla="*/ 0 h 4773264"/>
              <a:gd name="connsiteX3" fmla="*/ 7749157 w 7749157"/>
              <a:gd name="connsiteY3" fmla="*/ 0 h 4773264"/>
              <a:gd name="connsiteX4" fmla="*/ 7739086 w 7749157"/>
              <a:gd name="connsiteY4" fmla="*/ 4672552 h 4773264"/>
              <a:gd name="connsiteX5" fmla="*/ 0 w 7749157"/>
              <a:gd name="connsiteY5" fmla="*/ 4773264 h 4773264"/>
              <a:gd name="connsiteX6" fmla="*/ 1024660 w 7749157"/>
              <a:gd name="connsiteY6" fmla="*/ 0 h 4773264"/>
              <a:gd name="connsiteX0" fmla="*/ 1024660 w 7759228"/>
              <a:gd name="connsiteY0" fmla="*/ 0 h 4773264"/>
              <a:gd name="connsiteX1" fmla="*/ 3611752 w 7759228"/>
              <a:gd name="connsiteY1" fmla="*/ 0 h 4773264"/>
              <a:gd name="connsiteX2" fmla="*/ 5043135 w 7759228"/>
              <a:gd name="connsiteY2" fmla="*/ 0 h 4773264"/>
              <a:gd name="connsiteX3" fmla="*/ 7749157 w 7759228"/>
              <a:gd name="connsiteY3" fmla="*/ 0 h 4773264"/>
              <a:gd name="connsiteX4" fmla="*/ 7759228 w 7759228"/>
              <a:gd name="connsiteY4" fmla="*/ 4753121 h 4773264"/>
              <a:gd name="connsiteX5" fmla="*/ 0 w 7759228"/>
              <a:gd name="connsiteY5" fmla="*/ 4773264 h 4773264"/>
              <a:gd name="connsiteX6" fmla="*/ 1024660 w 7759228"/>
              <a:gd name="connsiteY6" fmla="*/ 0 h 4773264"/>
              <a:gd name="connsiteX0" fmla="*/ 1024660 w 7759228"/>
              <a:gd name="connsiteY0" fmla="*/ 0 h 4793406"/>
              <a:gd name="connsiteX1" fmla="*/ 3611752 w 7759228"/>
              <a:gd name="connsiteY1" fmla="*/ 0 h 4793406"/>
              <a:gd name="connsiteX2" fmla="*/ 5043135 w 7759228"/>
              <a:gd name="connsiteY2" fmla="*/ 0 h 4793406"/>
              <a:gd name="connsiteX3" fmla="*/ 7749157 w 7759228"/>
              <a:gd name="connsiteY3" fmla="*/ 0 h 4793406"/>
              <a:gd name="connsiteX4" fmla="*/ 7759228 w 7759228"/>
              <a:gd name="connsiteY4" fmla="*/ 4793406 h 4793406"/>
              <a:gd name="connsiteX5" fmla="*/ 0 w 7759228"/>
              <a:gd name="connsiteY5" fmla="*/ 4773264 h 4793406"/>
              <a:gd name="connsiteX6" fmla="*/ 1024660 w 7759228"/>
              <a:gd name="connsiteY6" fmla="*/ 0 h 479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9228" h="4793406">
                <a:moveTo>
                  <a:pt x="1024660" y="0"/>
                </a:moveTo>
                <a:lnTo>
                  <a:pt x="3611752" y="0"/>
                </a:lnTo>
                <a:lnTo>
                  <a:pt x="5043135" y="0"/>
                </a:lnTo>
                <a:lnTo>
                  <a:pt x="7749157" y="0"/>
                </a:lnTo>
                <a:lnTo>
                  <a:pt x="7759228" y="4793406"/>
                </a:lnTo>
                <a:lnTo>
                  <a:pt x="0" y="4773264"/>
                </a:lnTo>
                <a:lnTo>
                  <a:pt x="102466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65275122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5" name="Group 24"/>
          <p:cNvGrpSpPr/>
          <p:nvPr userDrawn="1"/>
        </p:nvGrpSpPr>
        <p:grpSpPr>
          <a:xfrm>
            <a:off x="510119" y="6385630"/>
            <a:ext cx="1165130" cy="226840"/>
            <a:chOff x="382588" y="4784726"/>
            <a:chExt cx="896938" cy="174625"/>
          </a:xfrm>
          <a:solidFill>
            <a:srgbClr val="005586"/>
          </a:solidFill>
        </p:grpSpPr>
        <p:sp>
          <p:nvSpPr>
            <p:cNvPr id="26"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27"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28"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29"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30"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31"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32"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33"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grpSp>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dirty="0">
              <a:solidFill>
                <a:srgbClr val="282828"/>
              </a:solidFill>
              <a:latin typeface="Calibri"/>
              <a:cs typeface="Calibri"/>
            </a:endParaRPr>
          </a:p>
        </p:txBody>
      </p:sp>
      <p:sp>
        <p:nvSpPr>
          <p:cNvPr id="35" name="Footer Placeholder 4"/>
          <p:cNvSpPr txBox="1">
            <a:spLocks/>
          </p:cNvSpPr>
          <p:nvPr userDrawn="1"/>
        </p:nvSpPr>
        <p:spPr>
          <a:xfrm>
            <a:off x="7494369" y="6457947"/>
            <a:ext cx="3860800"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sz="900">
                <a:solidFill>
                  <a:srgbClr val="282828"/>
                </a:solidFill>
                <a:latin typeface="Calibri"/>
                <a:cs typeface="Calibri"/>
              </a:rPr>
              <a:t>© Cloudera, Inc. All rights reserved.</a:t>
            </a:r>
          </a:p>
        </p:txBody>
      </p:sp>
    </p:spTree>
    <p:extLst>
      <p:ext uri="{BB962C8B-B14F-4D97-AF65-F5344CB8AC3E}">
        <p14:creationId xmlns:p14="http://schemas.microsoft.com/office/powerpoint/2010/main" val="85642557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dirty="0">
              <a:solidFill>
                <a:srgbClr val="282828"/>
              </a:solidFill>
              <a:latin typeface="Calibri"/>
              <a:cs typeface="Calibri"/>
            </a:endParaRPr>
          </a:p>
        </p:txBody>
      </p:sp>
      <p:sp>
        <p:nvSpPr>
          <p:cNvPr id="35" name="Footer Placeholder 4"/>
          <p:cNvSpPr txBox="1">
            <a:spLocks/>
          </p:cNvSpPr>
          <p:nvPr userDrawn="1"/>
        </p:nvSpPr>
        <p:spPr>
          <a:xfrm>
            <a:off x="7494369" y="6457947"/>
            <a:ext cx="3860800"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sz="900">
                <a:solidFill>
                  <a:srgbClr val="282828"/>
                </a:solidFill>
                <a:latin typeface="Calibri"/>
                <a:cs typeface="Calibri"/>
              </a:rPr>
              <a:t>© Cloudera, Inc. All rights reserved.</a:t>
            </a:r>
          </a:p>
        </p:txBody>
      </p:sp>
    </p:spTree>
    <p:extLst>
      <p:ext uri="{BB962C8B-B14F-4D97-AF65-F5344CB8AC3E}">
        <p14:creationId xmlns:p14="http://schemas.microsoft.com/office/powerpoint/2010/main" val="42364126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37242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457001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728458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155811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7866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fld id="{0A164282-434E-41D4-9582-783D542A7B68}" type="slidenum">
              <a:rPr/>
              <a:pPr/>
              <a:t>‹#›</a:t>
            </a:fld>
            <a:endParaRPr/>
          </a:p>
        </p:txBody>
      </p:sp>
    </p:spTree>
    <p:extLst>
      <p:ext uri="{BB962C8B-B14F-4D97-AF65-F5344CB8AC3E}">
        <p14:creationId xmlns:p14="http://schemas.microsoft.com/office/powerpoint/2010/main" val="33373869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779739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114654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842468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040022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589297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flipH="1">
            <a:off x="-2" y="0"/>
            <a:ext cx="12192001" cy="6858000"/>
          </a:xfrm>
          <a:prstGeom prst="rect">
            <a:avLst/>
          </a:prstGeom>
        </p:spPr>
      </p:pic>
    </p:spTree>
    <p:extLst>
      <p:ext uri="{BB962C8B-B14F-4D97-AF65-F5344CB8AC3E}">
        <p14:creationId xmlns:p14="http://schemas.microsoft.com/office/powerpoint/2010/main" val="3461083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2562707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970454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154393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2682142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0109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95876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0209188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87583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34191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64978634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82632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68782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802746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50634896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844070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9" y="457200"/>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9" y="987426"/>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9" y="2604071"/>
            <a:ext cx="4211227" cy="3264917"/>
          </a:xfrm>
        </p:spPr>
        <p:txBody>
          <a:bodyPr>
            <a:normAutofit/>
          </a:bodyPr>
          <a:lstStyle>
            <a:lvl1pPr marL="0" indent="0">
              <a:buNone/>
              <a:defRPr sz="20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a:pPr/>
              <a:t>‹#›</a:t>
            </a:fld>
            <a:endParaRPr/>
          </a:p>
        </p:txBody>
      </p:sp>
    </p:spTree>
    <p:extLst>
      <p:ext uri="{BB962C8B-B14F-4D97-AF65-F5344CB8AC3E}">
        <p14:creationId xmlns:p14="http://schemas.microsoft.com/office/powerpoint/2010/main" val="17279284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73979846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967376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1835110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89420760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63226931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94287956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1920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81850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28180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92344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0" y="6477875"/>
            <a:ext cx="8381999" cy="380127"/>
          </a:xfrm>
          <a:prstGeom prst="rect">
            <a:avLst/>
          </a:prstGeom>
        </p:spPr>
        <p:txBody>
          <a:bodyPr/>
          <a:lstStyle/>
          <a:p>
            <a:pPr defTabSz="914225"/>
            <a:endParaRPr lang="en-US" dirty="0">
              <a:solidFill>
                <a:srgbClr val="505050"/>
              </a:solidFill>
            </a:endParaRPr>
          </a:p>
        </p:txBody>
      </p:sp>
      <p:sp>
        <p:nvSpPr>
          <p:cNvPr id="5" name="Slide Number Placeholder 4"/>
          <p:cNvSpPr>
            <a:spLocks noGrp="1"/>
          </p:cNvSpPr>
          <p:nvPr>
            <p:ph type="sldNum" sz="quarter" idx="12"/>
          </p:nvPr>
        </p:nvSpPr>
        <p:spPr>
          <a:xfrm>
            <a:off x="11430001" y="6478589"/>
            <a:ext cx="761998" cy="379413"/>
          </a:xfrm>
          <a:prstGeom prst="rect">
            <a:avLst/>
          </a:prstGeom>
        </p:spPr>
        <p:txBody>
          <a:bodyPr/>
          <a:lstStyle/>
          <a:p>
            <a:pPr defTabSz="914225"/>
            <a:fld id="{6A4C1A4A-E5E6-4CC1-B72C-A20A4EB3E2D2}" type="slidenum">
              <a:rPr lang="en-US" smtClean="0">
                <a:solidFill>
                  <a:srgbClr val="505050"/>
                </a:solidFill>
              </a:rPr>
              <a:pPr defTabSz="914225"/>
              <a:t>‹#›</a:t>
            </a:fld>
            <a:endParaRPr lang="en-US" dirty="0">
              <a:solidFill>
                <a:srgbClr val="505050"/>
              </a:solidFill>
            </a:endParaRPr>
          </a:p>
        </p:txBody>
      </p:sp>
      <p:sp>
        <p:nvSpPr>
          <p:cNvPr id="6" name="Text Placeholder 5"/>
          <p:cNvSpPr>
            <a:spLocks noGrp="1"/>
          </p:cNvSpPr>
          <p:nvPr>
            <p:ph type="body" sz="quarter" idx="13" hasCustomPrompt="1"/>
          </p:nvPr>
        </p:nvSpPr>
        <p:spPr>
          <a:xfrm>
            <a:off x="2" y="573606"/>
            <a:ext cx="12192000" cy="373063"/>
          </a:xfrm>
          <a:prstGeom prst="rect">
            <a:avLst/>
          </a:prstGeom>
        </p:spPr>
        <p:txBody>
          <a:bodyPr lIns="380893" tIns="53325" rIns="53325" bIns="53325">
            <a:noAutofit/>
          </a:bodyPr>
          <a:lstStyle>
            <a:lvl1pPr marL="0" indent="0">
              <a:buNone/>
              <a:defRPr sz="1999">
                <a:latin typeface="Segoe UI Light" pitchFamily="34" charset="0"/>
              </a:defRPr>
            </a:lvl1pPr>
            <a:lvl2pPr marL="281535" indent="0">
              <a:buNone/>
              <a:defRPr/>
            </a:lvl2pPr>
            <a:lvl3pPr marL="588186" indent="0">
              <a:buNone/>
              <a:defRPr/>
            </a:lvl3pPr>
            <a:lvl4pPr marL="869722" indent="0">
              <a:buNone/>
              <a:defRPr/>
            </a:lvl4pPr>
            <a:lvl5pPr marL="1104996" indent="0">
              <a:buNone/>
              <a:defRPr/>
            </a:lvl5pPr>
          </a:lstStyle>
          <a:p>
            <a:pPr lvl="0"/>
            <a:r>
              <a:rPr lang="en-US" dirty="0"/>
              <a:t>Click to add subtitle</a:t>
            </a:r>
          </a:p>
        </p:txBody>
      </p:sp>
    </p:spTree>
    <p:extLst>
      <p:ext uri="{BB962C8B-B14F-4D97-AF65-F5344CB8AC3E}">
        <p14:creationId xmlns:p14="http://schemas.microsoft.com/office/powerpoint/2010/main" val="33024869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46588598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2647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319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621198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687"/>
            <a:fld id="{350DE342-D4AC-4E23-8642-C9E9A95F063C}" type="datetimeFigureOut">
              <a:rPr lang="en-US" smtClean="0">
                <a:solidFill>
                  <a:prstClr val="black">
                    <a:tint val="75000"/>
                  </a:prstClr>
                </a:solidFill>
              </a:rPr>
              <a:pPr defTabSz="1087687"/>
              <a:t>3/17/2017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687"/>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687"/>
            <a:fld id="{66F619C3-7D96-4230-A702-E5C0C4C46E62}" type="slidenum">
              <a:rPr lang="en-US" smtClean="0">
                <a:solidFill>
                  <a:prstClr val="black">
                    <a:tint val="75000"/>
                  </a:prstClr>
                </a:solidFill>
              </a:rPr>
              <a:pPr defTabSz="1087687"/>
              <a:t>‹#›</a:t>
            </a:fld>
            <a:endParaRPr lang="en-US">
              <a:solidFill>
                <a:prstClr val="black">
                  <a:tint val="75000"/>
                </a:prstClr>
              </a:solidFill>
            </a:endParaRPr>
          </a:p>
        </p:txBody>
      </p:sp>
    </p:spTree>
    <p:extLst>
      <p:ext uri="{BB962C8B-B14F-4D97-AF65-F5344CB8AC3E}">
        <p14:creationId xmlns:p14="http://schemas.microsoft.com/office/powerpoint/2010/main" val="411083627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clrChange>
              <a:clrFrom>
                <a:srgbClr val="1C6ACF"/>
              </a:clrFrom>
              <a:clrTo>
                <a:srgbClr val="1C6ACF">
                  <a:alpha val="0"/>
                </a:srgbClr>
              </a:clrTo>
            </a:clrChange>
          </a:blip>
          <a:stretch>
            <a:fillRect/>
          </a:stretch>
        </p:blipFill>
        <p:spPr>
          <a:xfrm>
            <a:off x="7269402" y="3403911"/>
            <a:ext cx="4256072" cy="2955578"/>
          </a:xfrm>
          <a:prstGeom prst="rect">
            <a:avLst/>
          </a:prstGeom>
        </p:spPr>
      </p:pic>
      <p:sp>
        <p:nvSpPr>
          <p:cNvPr id="9" name="Title 1"/>
          <p:cNvSpPr>
            <a:spLocks noGrp="1"/>
          </p:cNvSpPr>
          <p:nvPr>
            <p:ph type="title" hasCustomPrompt="1"/>
          </p:nvPr>
        </p:nvSpPr>
        <p:spPr>
          <a:xfrm>
            <a:off x="269302" y="2084187"/>
            <a:ext cx="6274911"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
        <p:nvSpPr>
          <p:cNvPr id="12" name="Freeform 11"/>
          <p:cNvSpPr>
            <a:spLocks/>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7" name="Freeform 26"/>
          <p:cNvSpPr>
            <a:spLocks/>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8" name="Freeform 42"/>
          <p:cNvSpPr>
            <a:spLocks/>
          </p:cNvSpPr>
          <p:nvPr userDrawn="1"/>
        </p:nvSpPr>
        <p:spPr bwMode="auto">
          <a:xfrm>
            <a:off x="8873205" y="1456607"/>
            <a:ext cx="1048467" cy="627580"/>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2745630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_Option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269303" y="291068"/>
            <a:ext cx="6275219" cy="534132"/>
          </a:xfrm>
          <a:prstGeom prst="rect">
            <a:avLst/>
          </a:prstGeom>
          <a:noFill/>
        </p:spPr>
        <p:txBody>
          <a:bodyPr wrap="squar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rPr>
              <a:t>Org Name (update on Slide Master)</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
        <p:nvSpPr>
          <p:cNvPr id="13" name="Freeform 12"/>
          <p:cNvSpPr>
            <a:spLocks/>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14" name="Group 13"/>
          <p:cNvGrpSpPr/>
          <p:nvPr userDrawn="1"/>
        </p:nvGrpSpPr>
        <p:grpSpPr bwMode="auto">
          <a:xfrm>
            <a:off x="6237651" y="3558671"/>
            <a:ext cx="5290650" cy="2089662"/>
            <a:chOff x="8040688" y="7151688"/>
            <a:chExt cx="6745287" cy="2663825"/>
          </a:xfrm>
        </p:grpSpPr>
        <p:sp>
          <p:nvSpPr>
            <p:cNvPr id="15"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7"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8"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2" name="Freeform 21"/>
          <p:cNvSpPr>
            <a:spLocks/>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3" name="Freeform 42"/>
          <p:cNvSpPr>
            <a:spLocks/>
          </p:cNvSpPr>
          <p:nvPr userDrawn="1"/>
        </p:nvSpPr>
        <p:spPr bwMode="auto">
          <a:xfrm>
            <a:off x="8873205" y="1456607"/>
            <a:ext cx="1048467" cy="627580"/>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123197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_Option 3 - Org ID ti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Rectangle 6"/>
          <p:cNvSpPr>
            <a:spLocks noChangeAspect="1"/>
          </p:cNvSpPr>
          <p:nvPr userDrawn="1"/>
        </p:nvSpPr>
        <p:spPr bwMode="auto">
          <a:xfrm>
            <a:off x="10846989" y="470410"/>
            <a:ext cx="896425" cy="896552"/>
          </a:xfrm>
          <a:prstGeom prst="rect">
            <a:avLst/>
          </a:prstGeom>
          <a:solidFill>
            <a:srgbClr val="B4009E"/>
          </a:solidFill>
        </p:spPr>
        <p:txBody>
          <a:bodyPr vert="horz" wrap="square" lIns="89642" tIns="62750" rIns="89642" bIns="89642" rtlCol="0">
            <a:noAutofit/>
          </a:body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defRPr/>
            </a:pPr>
            <a:r>
              <a:rPr kumimoji="0" lang="en-US" sz="1765" b="0" i="0" u="none" strike="noStrike" kern="1200" cap="none" spc="0" normalizeH="0" baseline="0" noProof="0" dirty="0">
                <a:ln>
                  <a:noFill/>
                </a:ln>
                <a:gradFill>
                  <a:gsLst>
                    <a:gs pos="18687">
                      <a:srgbClr val="FFFFFF"/>
                    </a:gs>
                    <a:gs pos="37000">
                      <a:srgbClr val="FFFFFF"/>
                    </a:gs>
                  </a:gsLst>
                  <a:lin ang="5400000" scaled="0"/>
                </a:gradFill>
                <a:effectLst/>
                <a:uLnTx/>
                <a:uFillTx/>
                <a:latin typeface="+mn-lt"/>
                <a:ea typeface="+mn-ea"/>
                <a:cs typeface="+mn-cs"/>
              </a:rPr>
              <a:t>Org tile here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
        <p:nvSpPr>
          <p:cNvPr id="13" name="Freeform 12"/>
          <p:cNvSpPr>
            <a:spLocks/>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14" name="Group 13"/>
          <p:cNvGrpSpPr/>
          <p:nvPr userDrawn="1"/>
        </p:nvGrpSpPr>
        <p:grpSpPr bwMode="auto">
          <a:xfrm>
            <a:off x="6237651" y="3558671"/>
            <a:ext cx="5290650" cy="2089662"/>
            <a:chOff x="8040688" y="7151688"/>
            <a:chExt cx="6745287" cy="2663825"/>
          </a:xfrm>
        </p:grpSpPr>
        <p:sp>
          <p:nvSpPr>
            <p:cNvPr id="15"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7"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8"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1" name="Freeform 42"/>
          <p:cNvSpPr>
            <a:spLocks/>
          </p:cNvSpPr>
          <p:nvPr userDrawn="1"/>
        </p:nvSpPr>
        <p:spPr bwMode="auto">
          <a:xfrm>
            <a:off x="8873205" y="1456607"/>
            <a:ext cx="1048467" cy="627580"/>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2" name="Freeform 21"/>
          <p:cNvSpPr>
            <a:spLocks/>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59308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694743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68381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theme" Target="../theme/theme3.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image" Target="../media/image18.png"/><Relationship Id="rId5" Type="http://schemas.openxmlformats.org/officeDocument/2006/relationships/slideLayout" Target="../slideLayouts/slideLayout60.xml"/><Relationship Id="rId10" Type="http://schemas.openxmlformats.org/officeDocument/2006/relationships/theme" Target="../theme/theme4.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theme" Target="../theme/theme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image" Target="../media/image18.png"/><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theme" Target="../theme/theme6.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slideLayout" Target="../slideLayouts/slideLayout156.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theme" Target="../theme/theme7.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59.xml"/><Relationship Id="rId7" Type="http://schemas.openxmlformats.org/officeDocument/2006/relationships/image" Target="../media/image35.bin"/><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theme" Target="../theme/theme8.xml"/><Relationship Id="rId5" Type="http://schemas.openxmlformats.org/officeDocument/2006/relationships/slideLayout" Target="../slideLayouts/slideLayout161.xml"/><Relationship Id="rId4" Type="http://schemas.openxmlformats.org/officeDocument/2006/relationships/slideLayout" Target="../slideLayouts/slideLayout1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7"/>
            <a:ext cx="1107982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60798" y="1876997"/>
            <a:ext cx="11079822" cy="421557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p:cNvSpPr txBox="1">
            <a:spLocks/>
          </p:cNvSpPr>
          <p:nvPr userDrawn="1"/>
        </p:nvSpPr>
        <p:spPr>
          <a:xfrm>
            <a:off x="560798" y="625621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2000" kern="1200">
                <a:solidFill>
                  <a:srgbClr val="289FD7"/>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dirty="0">
                <a:solidFill>
                  <a:srgbClr val="617081"/>
                </a:solidFill>
              </a:rPr>
              <a:t>Microsoft Azure</a:t>
            </a:r>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a:solidFill>
                <a:prstClr val="white"/>
              </a:solidFill>
            </a:endParaRPr>
          </a:p>
        </p:txBody>
      </p:sp>
      <p:sp>
        <p:nvSpPr>
          <p:cNvPr id="18" name="Slide Number Placeholder 17"/>
          <p:cNvSpPr>
            <a:spLocks noGrp="1"/>
          </p:cNvSpPr>
          <p:nvPr>
            <p:ph type="sldNum" sz="quarter" idx="4"/>
          </p:nvPr>
        </p:nvSpPr>
        <p:spPr>
          <a:xfrm>
            <a:off x="8897421" y="6274159"/>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pPr defTabSz="914225"/>
            <a:fld id="{0D099E2A-118A-4377-8F98-2DF40BCBA9FE}" type="slidenum">
              <a:rPr lang="en-US" smtClean="0"/>
              <a:pPr defTabSz="914225"/>
              <a:t>‹#›</a:t>
            </a:fld>
            <a:endParaRPr lang="en-US" dirty="0"/>
          </a:p>
        </p:txBody>
      </p:sp>
    </p:spTree>
    <p:extLst>
      <p:ext uri="{BB962C8B-B14F-4D97-AF65-F5344CB8AC3E}">
        <p14:creationId xmlns:p14="http://schemas.microsoft.com/office/powerpoint/2010/main" val="4016788266"/>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4065" r:id="rId9"/>
    <p:sldLayoutId id="2147483887" r:id="rId10"/>
    <p:sldLayoutId id="2147483888" r:id="rId11"/>
    <p:sldLayoutId id="2147484069" r:id="rId12"/>
    <p:sldLayoutId id="2147484071" r:id="rId13"/>
    <p:sldLayoutId id="2147483894" r:id="rId14"/>
    <p:sldLayoutId id="2147483896" r:id="rId15"/>
    <p:sldLayoutId id="2147483897" r:id="rId16"/>
    <p:sldLayoutId id="2147483898" r:id="rId17"/>
    <p:sldLayoutId id="2147483899" r:id="rId18"/>
    <p:sldLayoutId id="2147484005" r:id="rId19"/>
    <p:sldLayoutId id="2147484006" r:id="rId20"/>
    <p:sldLayoutId id="2147484008" r:id="rId21"/>
    <p:sldLayoutId id="2147484010" r:id="rId22"/>
    <p:sldLayoutId id="2147484012" r:id="rId23"/>
  </p:sldLayoutIdLst>
  <p:hf hdr="0" ftr="0" dt="0"/>
  <p:txStyles>
    <p:titleStyle>
      <a:lvl1pPr algn="l" defTabSz="914225" rtl="0" eaLnBrk="1" latinLnBrk="0" hangingPunct="1">
        <a:lnSpc>
          <a:spcPct val="90000"/>
        </a:lnSpc>
        <a:spcBef>
          <a:spcPct val="0"/>
        </a:spcBef>
        <a:buNone/>
        <a:defRPr sz="5399" kern="1200">
          <a:solidFill>
            <a:srgbClr val="289FD7"/>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39" y="1189177"/>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fld id="{83758903-653A-7442-ACA2-36E6579F0BEB}" type="slidenum">
              <a:rPr lang="en-US"/>
              <a:pPr/>
              <a:t>‹#›</a:t>
            </a:fld>
            <a:endParaRPr lang="en-US"/>
          </a:p>
        </p:txBody>
      </p:sp>
    </p:spTree>
    <p:extLst>
      <p:ext uri="{BB962C8B-B14F-4D97-AF65-F5344CB8AC3E}">
        <p14:creationId xmlns:p14="http://schemas.microsoft.com/office/powerpoint/2010/main" val="1181247405"/>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74" r:id="rId11"/>
    <p:sldLayoutId id="2147484245" r:id="rId12"/>
  </p:sldLayoutIdLst>
  <p:transition>
    <p:fade/>
  </p:transition>
  <p:txStyles>
    <p:titleStyle>
      <a:lvl1pPr algn="l" defTabSz="913505" rtl="0" eaLnBrk="0" fontAlgn="base" hangingPunct="0">
        <a:lnSpc>
          <a:spcPct val="90000"/>
        </a:lnSpc>
        <a:spcBef>
          <a:spcPct val="0"/>
        </a:spcBef>
        <a:spcAft>
          <a:spcPct val="0"/>
        </a:spcAft>
        <a:defRPr lang="en-US" sz="5098" kern="1200" spc="-100" dirty="0">
          <a:ln w="3175">
            <a:noFill/>
          </a:ln>
          <a:solidFill>
            <a:schemeClr val="tx2"/>
          </a:solidFill>
          <a:latin typeface="+mj-lt"/>
          <a:ea typeface="ＭＳ Ｐゴシック" charset="0"/>
          <a:cs typeface="Segoe UI" pitchFamily="34" charset="0"/>
        </a:defRPr>
      </a:lvl1pPr>
      <a:lvl2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0" fontAlgn="base" hangingPunct="0">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39" y="1189179"/>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231" fontAlgn="base">
              <a:spcBef>
                <a:spcPct val="0"/>
              </a:spcBef>
              <a:spcAft>
                <a:spcPct val="0"/>
              </a:spcAft>
            </a:pPr>
            <a:fld id="{83758903-653A-7442-ACA2-36E6579F0BEB}" type="slidenum">
              <a:rPr lang="en-US" smtClean="0">
                <a:ea typeface="ＭＳ Ｐゴシック" charset="0"/>
              </a:rPr>
              <a:pPr defTabSz="91323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2560878945"/>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 id="2147484093" r:id="rId17"/>
    <p:sldLayoutId id="2147484094" r:id="rId18"/>
    <p:sldLayoutId id="2147484095" r:id="rId19"/>
    <p:sldLayoutId id="2147484096" r:id="rId20"/>
  </p:sldLayoutIdLst>
  <p:transition>
    <p:fade/>
  </p:transition>
  <p:hf hdr="0" dt="0"/>
  <p:txStyles>
    <p:titleStyle>
      <a:lvl1pPr algn="l" defTabSz="913231" rtl="0" eaLnBrk="0" fontAlgn="base" hangingPunct="0">
        <a:lnSpc>
          <a:spcPct val="90000"/>
        </a:lnSpc>
        <a:spcBef>
          <a:spcPct val="0"/>
        </a:spcBef>
        <a:spcAft>
          <a:spcPct val="0"/>
        </a:spcAft>
        <a:defRPr lang="en-US" sz="5398"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0" indent="0" algn="l" defTabSz="913231" rtl="0" eaLnBrk="0" fontAlgn="base" hangingPunct="0">
        <a:lnSpc>
          <a:spcPct val="90000"/>
        </a:lnSpc>
        <a:spcBef>
          <a:spcPct val="20000"/>
        </a:spcBef>
        <a:spcAft>
          <a:spcPct val="0"/>
        </a:spcAft>
        <a:buSzPct val="90000"/>
        <a:buFont typeface="Arial" charset="0"/>
        <a:buNone/>
        <a:defRPr sz="3920" kern="1200">
          <a:solidFill>
            <a:schemeClr val="tx2"/>
          </a:solidFill>
          <a:latin typeface="+mj-lt"/>
          <a:ea typeface="ＭＳ Ｐゴシック" charset="0"/>
          <a:cs typeface="ＭＳ Ｐゴシック" charset="0"/>
        </a:defRPr>
      </a:lvl1pPr>
      <a:lvl2pPr marL="0" indent="0" algn="l" defTabSz="913231" rtl="0" eaLnBrk="0" fontAlgn="base" hangingPunct="0">
        <a:lnSpc>
          <a:spcPct val="90000"/>
        </a:lnSpc>
        <a:spcBef>
          <a:spcPct val="20000"/>
        </a:spcBef>
        <a:spcAft>
          <a:spcPct val="0"/>
        </a:spcAft>
        <a:buSzPct val="90000"/>
        <a:buFont typeface="Arial" charset="0"/>
        <a:buNone/>
        <a:defRPr sz="2352" kern="1200">
          <a:solidFill>
            <a:schemeClr val="tx2"/>
          </a:solidFill>
          <a:latin typeface="+mn-lt"/>
          <a:ea typeface="ＭＳ Ｐゴシック" charset="0"/>
          <a:cs typeface="+mn-cs"/>
        </a:defRPr>
      </a:lvl2pPr>
      <a:lvl3pPr marL="784103" indent="-224030" algn="l" defTabSz="913231"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132"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161"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07447708"/>
      </p:ext>
    </p:extLst>
  </p:cSld>
  <p:clrMap bg1="dk1" tx1="lt1" bg2="dk2" tx2="lt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306561"/>
            <a:ext cx="11655840" cy="88106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204636"/>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89713"/>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89713"/>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929097800"/>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19" r:id="rId12"/>
    <p:sldLayoutId id="2147484120" r:id="rId13"/>
    <p:sldLayoutId id="2147484121" r:id="rId14"/>
    <p:sldLayoutId id="2147484122" r:id="rId15"/>
    <p:sldLayoutId id="2147484123" r:id="rId16"/>
    <p:sldLayoutId id="2147484124" r:id="rId17"/>
    <p:sldLayoutId id="2147484125" r:id="rId18"/>
    <p:sldLayoutId id="2147484126" r:id="rId19"/>
    <p:sldLayoutId id="2147484127" r:id="rId20"/>
    <p:sldLayoutId id="2147484128" r:id="rId21"/>
    <p:sldLayoutId id="2147484129" r:id="rId22"/>
    <p:sldLayoutId id="2147484130" r:id="rId23"/>
    <p:sldLayoutId id="2147484131" r:id="rId24"/>
    <p:sldLayoutId id="2147484132" r:id="rId25"/>
    <p:sldLayoutId id="2147484133" r:id="rId26"/>
    <p:sldLayoutId id="2147484134" r:id="rId27"/>
    <p:sldLayoutId id="2147484135" r:id="rId28"/>
    <p:sldLayoutId id="2147484136" r:id="rId29"/>
    <p:sldLayoutId id="2147484137" r:id="rId30"/>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57268032"/>
      </p:ext>
    </p:extLst>
  </p:cSld>
  <p:clrMap bg1="dk1" tx1="lt1" bg2="dk2" tx2="lt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 id="2147484160" r:id="rId17"/>
    <p:sldLayoutId id="2147484161" r:id="rId18"/>
    <p:sldLayoutId id="2147484162" r:id="rId19"/>
    <p:sldLayoutId id="2147484163" r:id="rId20"/>
    <p:sldLayoutId id="2147484164" r:id="rId21"/>
    <p:sldLayoutId id="2147484165" r:id="rId22"/>
    <p:sldLayoutId id="2147484244" r:id="rId23"/>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2593388"/>
      </p:ext>
    </p:extLst>
  </p:cSld>
  <p:clrMap bg1="lt1" tx1="dk1" bg2="lt2" tx2="dk2" accent1="accent1" accent2="accent2" accent3="accent3" accent4="accent4" accent5="accent5" accent6="accent6" hlink="hlink" folHlink="folHlink"/>
  <p:sldLayoutIdLst>
    <p:sldLayoutId id="2147484167" r:id="rId1"/>
    <p:sldLayoutId id="2147484168" r:id="rId2"/>
    <p:sldLayoutId id="2147484169" r:id="rId3"/>
    <p:sldLayoutId id="2147484170" r:id="rId4"/>
    <p:sldLayoutId id="2147484171" r:id="rId5"/>
    <p:sldLayoutId id="2147484172" r:id="rId6"/>
    <p:sldLayoutId id="2147484173" r:id="rId7"/>
    <p:sldLayoutId id="2147484174" r:id="rId8"/>
    <p:sldLayoutId id="2147484175" r:id="rId9"/>
    <p:sldLayoutId id="2147484176" r:id="rId10"/>
    <p:sldLayoutId id="2147484177" r:id="rId11"/>
    <p:sldLayoutId id="2147484178" r:id="rId12"/>
    <p:sldLayoutId id="2147484179" r:id="rId13"/>
    <p:sldLayoutId id="2147484180" r:id="rId14"/>
    <p:sldLayoutId id="2147484181" r:id="rId15"/>
    <p:sldLayoutId id="2147484182" r:id="rId16"/>
    <p:sldLayoutId id="2147484183" r:id="rId17"/>
    <p:sldLayoutId id="2147484184" r:id="rId18"/>
    <p:sldLayoutId id="2147484185" r:id="rId19"/>
    <p:sldLayoutId id="2147484186" r:id="rId20"/>
    <p:sldLayoutId id="2147484187" r:id="rId21"/>
    <p:sldLayoutId id="2147484188" r:id="rId22"/>
    <p:sldLayoutId id="2147484189" r:id="rId23"/>
    <p:sldLayoutId id="2147484190" r:id="rId24"/>
    <p:sldLayoutId id="2147484191" r:id="rId25"/>
    <p:sldLayoutId id="2147484192" r:id="rId26"/>
    <p:sldLayoutId id="2147484193" r:id="rId27"/>
    <p:sldLayoutId id="2147484194" r:id="rId28"/>
    <p:sldLayoutId id="2147484195" r:id="rId29"/>
    <p:sldLayoutId id="2147484196" r:id="rId30"/>
    <p:sldLayoutId id="2147484197" r:id="rId31"/>
    <p:sldLayoutId id="2147484198" r:id="rId32"/>
    <p:sldLayoutId id="2147484199" r:id="rId33"/>
    <p:sldLayoutId id="2147484200" r:id="rId34"/>
    <p:sldLayoutId id="2147484201" r:id="rId35"/>
    <p:sldLayoutId id="2147484202" r:id="rId36"/>
    <p:sldLayoutId id="2147484203" r:id="rId37"/>
    <p:sldLayoutId id="2147484204" r:id="rId38"/>
    <p:sldLayoutId id="2147484205" r:id="rId39"/>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3946" y="286897"/>
            <a:ext cx="11424439" cy="896552"/>
          </a:xfrm>
          <a:prstGeom prst="rect">
            <a:avLst/>
          </a:prstGeom>
        </p:spPr>
        <p:txBody>
          <a:bodyPr vert="horz" lIns="186538" tIns="149230" rIns="186538" bIns="149230" rtlCol="0" anchor="t" anchorCtr="0">
            <a:noAutofit/>
          </a:bodyPr>
          <a:lstStyle/>
          <a:p>
            <a:r>
              <a:rPr lang="en-US" dirty="0"/>
              <a:t>Click to edit Master title style</a:t>
            </a:r>
          </a:p>
        </p:txBody>
      </p:sp>
      <p:sp>
        <p:nvSpPr>
          <p:cNvPr id="3" name="Text Placeholder 2"/>
          <p:cNvSpPr>
            <a:spLocks noGrp="1"/>
          </p:cNvSpPr>
          <p:nvPr>
            <p:ph type="body" idx="1"/>
          </p:nvPr>
        </p:nvSpPr>
        <p:spPr>
          <a:xfrm>
            <a:off x="263946" y="1183449"/>
            <a:ext cx="11424439" cy="4793565"/>
          </a:xfrm>
          <a:prstGeom prst="rect">
            <a:avLst/>
          </a:prstGeom>
        </p:spPr>
        <p:txBody>
          <a:bodyPr vert="horz" lIns="186538" tIns="149230" rIns="186538" bIns="14923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263945" y="6322559"/>
            <a:ext cx="443544" cy="267720"/>
          </a:xfrm>
          <a:prstGeom prst="rect">
            <a:avLst/>
          </a:prstGeom>
        </p:spPr>
        <p:txBody>
          <a:bodyPr vert="horz" wrap="none" lIns="93269" tIns="46634" rIns="93269" bIns="46634" rtlCol="0" anchor="b" anchorCtr="0"/>
          <a:lstStyle>
            <a:lvl1pPr algn="l">
              <a:defRPr sz="1153">
                <a:solidFill>
                  <a:schemeClr val="tx1"/>
                </a:solidFill>
              </a:defRPr>
            </a:lvl1pPr>
          </a:lstStyle>
          <a:p>
            <a:pPr marL="0" marR="0" lvl="0" indent="0" algn="l" defTabSz="896302" rtl="0" eaLnBrk="1" fontAlgn="auto" latinLnBrk="0" hangingPunct="1">
              <a:lnSpc>
                <a:spcPct val="100000"/>
              </a:lnSpc>
              <a:spcBef>
                <a:spcPts val="0"/>
              </a:spcBef>
              <a:spcAft>
                <a:spcPts val="0"/>
              </a:spcAft>
              <a:buClrTx/>
              <a:buSzTx/>
              <a:buFontTx/>
              <a:buNone/>
              <a:tabLst/>
              <a:defRPr/>
            </a:pPr>
            <a:fld id="{4FB1B825-3A76-456B-A4F1-9CCC837475CF}" type="slidenum">
              <a:rPr kumimoji="0" lang="en-US" sz="1153"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896302" rtl="0" eaLnBrk="1" fontAlgn="auto" latinLnBrk="0" hangingPunct="1">
                <a:lnSpc>
                  <a:spcPct val="100000"/>
                </a:lnSpc>
                <a:spcBef>
                  <a:spcPts val="0"/>
                </a:spcBef>
                <a:spcAft>
                  <a:spcPts val="0"/>
                </a:spcAft>
                <a:buClrTx/>
                <a:buSzTx/>
                <a:buFontTx/>
                <a:buNone/>
                <a:tabLst/>
                <a:defRPr/>
              </a:pPr>
              <a:t>‹#›</a:t>
            </a:fld>
            <a:endParaRPr kumimoji="0" lang="en-US" sz="1153"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050" name="Picture 2"/>
          <p:cNvPicPr>
            <a:picLocks noChangeAspect="1" noChangeArrowheads="1"/>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10193762" y="6166473"/>
            <a:ext cx="1392410" cy="170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986764"/>
      </p:ext>
    </p:extLst>
  </p:cSld>
  <p:clrMap bg1="lt1" tx1="dk1" bg2="lt2" tx2="dk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Lst>
  <p:transition>
    <p:fade/>
  </p:transition>
  <p:hf sldNum="0" hdr="0" ftr="0" dt="0"/>
  <p:txStyles>
    <p:titleStyle>
      <a:lvl1pPr algn="l" defTabSz="896302" rtl="0" eaLnBrk="1" latinLnBrk="0" hangingPunct="1">
        <a:lnSpc>
          <a:spcPct val="90000"/>
        </a:lnSpc>
        <a:spcBef>
          <a:spcPct val="0"/>
        </a:spcBef>
        <a:buNone/>
        <a:defRPr sz="5190" kern="1200">
          <a:solidFill>
            <a:schemeClr val="tx1"/>
          </a:solidFill>
          <a:latin typeface="+mj-lt"/>
          <a:ea typeface="+mj-ea"/>
          <a:cs typeface="+mj-cs"/>
        </a:defRPr>
      </a:lvl1pPr>
    </p:titleStyle>
    <p:bodyStyle>
      <a:lvl1pPr marL="0" indent="0" algn="l" defTabSz="896302" rtl="0" eaLnBrk="1" latinLnBrk="0" hangingPunct="1">
        <a:lnSpc>
          <a:spcPct val="90000"/>
        </a:lnSpc>
        <a:spcBef>
          <a:spcPts val="576"/>
        </a:spcBef>
        <a:buFont typeface="Arial" panose="020B0604020202020204" pitchFamily="34" charset="0"/>
        <a:buNone/>
        <a:defRPr sz="3844" kern="1200">
          <a:solidFill>
            <a:schemeClr val="accent6"/>
          </a:solidFill>
          <a:latin typeface="+mj-lt"/>
          <a:ea typeface="+mn-ea"/>
          <a:cs typeface="+mn-cs"/>
        </a:defRPr>
      </a:lvl1pPr>
      <a:lvl2pPr marL="0" indent="0" algn="l" defTabSz="896302" rtl="0" eaLnBrk="1" latinLnBrk="0" hangingPunct="1">
        <a:lnSpc>
          <a:spcPct val="90000"/>
        </a:lnSpc>
        <a:spcBef>
          <a:spcPts val="576"/>
        </a:spcBef>
        <a:buFont typeface="Arial" panose="020B0604020202020204" pitchFamily="34" charset="0"/>
        <a:buNone/>
        <a:defRPr sz="1922" kern="1200">
          <a:solidFill>
            <a:schemeClr val="tx1"/>
          </a:solidFill>
          <a:latin typeface="+mn-lt"/>
          <a:ea typeface="+mn-ea"/>
          <a:cs typeface="+mn-cs"/>
        </a:defRPr>
      </a:lvl2pPr>
      <a:lvl3pPr marL="228744" indent="-224076" algn="l" defTabSz="896302" rtl="0" eaLnBrk="1" latinLnBrk="0" hangingPunct="1">
        <a:lnSpc>
          <a:spcPct val="90000"/>
        </a:lnSpc>
        <a:spcBef>
          <a:spcPts val="576"/>
        </a:spcBef>
        <a:buFont typeface="Arial" panose="020B0604020202020204" pitchFamily="34" charset="0"/>
        <a:buChar char="•"/>
        <a:defRPr sz="1922" kern="1200">
          <a:solidFill>
            <a:schemeClr val="tx1"/>
          </a:solidFill>
          <a:latin typeface="+mn-lt"/>
          <a:ea typeface="+mn-ea"/>
          <a:cs typeface="+mn-cs"/>
        </a:defRPr>
      </a:lvl3pPr>
      <a:lvl4pPr marL="448151" indent="-224076" algn="l" defTabSz="896302" rtl="0" eaLnBrk="1" latinLnBrk="0" hangingPunct="1">
        <a:lnSpc>
          <a:spcPct val="90000"/>
        </a:lnSpc>
        <a:spcBef>
          <a:spcPts val="576"/>
        </a:spcBef>
        <a:buFont typeface="Arial" panose="020B0604020202020204" pitchFamily="34" charset="0"/>
        <a:buChar char="•"/>
        <a:defRPr sz="1730" kern="1200">
          <a:solidFill>
            <a:schemeClr val="tx1"/>
          </a:solidFill>
          <a:latin typeface="+mn-lt"/>
          <a:ea typeface="+mn-ea"/>
          <a:cs typeface="+mn-cs"/>
        </a:defRPr>
      </a:lvl4pPr>
      <a:lvl5pPr marL="676895" indent="-224076" algn="l" defTabSz="896302" rtl="0" eaLnBrk="1" latinLnBrk="0" hangingPunct="1">
        <a:lnSpc>
          <a:spcPct val="90000"/>
        </a:lnSpc>
        <a:spcBef>
          <a:spcPts val="576"/>
        </a:spcBef>
        <a:buFont typeface="Arial" panose="020B0604020202020204" pitchFamily="34" charset="0"/>
        <a:buChar char="•"/>
        <a:defRPr sz="1730" kern="1200">
          <a:solidFill>
            <a:schemeClr val="tx1"/>
          </a:solidFill>
          <a:latin typeface="+mn-lt"/>
          <a:ea typeface="+mn-ea"/>
          <a:cs typeface="+mn-cs"/>
        </a:defRPr>
      </a:lvl5pPr>
      <a:lvl6pPr marL="2464831" indent="-224076" algn="l" defTabSz="896302" rtl="0" eaLnBrk="1" latinLnBrk="0" hangingPunct="1">
        <a:lnSpc>
          <a:spcPct val="90000"/>
        </a:lnSpc>
        <a:spcBef>
          <a:spcPts val="490"/>
        </a:spcBef>
        <a:buFont typeface="Arial" panose="020B0604020202020204" pitchFamily="34" charset="0"/>
        <a:buChar char="•"/>
        <a:defRPr sz="1730" kern="1200">
          <a:solidFill>
            <a:schemeClr val="tx1"/>
          </a:solidFill>
          <a:latin typeface="+mn-lt"/>
          <a:ea typeface="+mn-ea"/>
          <a:cs typeface="+mn-cs"/>
        </a:defRPr>
      </a:lvl6pPr>
      <a:lvl7pPr marL="2912982" indent="-224076" algn="l" defTabSz="896302" rtl="0" eaLnBrk="1" latinLnBrk="0" hangingPunct="1">
        <a:lnSpc>
          <a:spcPct val="90000"/>
        </a:lnSpc>
        <a:spcBef>
          <a:spcPts val="490"/>
        </a:spcBef>
        <a:buFont typeface="Arial" panose="020B0604020202020204" pitchFamily="34" charset="0"/>
        <a:buChar char="•"/>
        <a:defRPr sz="1730" kern="1200">
          <a:solidFill>
            <a:schemeClr val="tx1"/>
          </a:solidFill>
          <a:latin typeface="+mn-lt"/>
          <a:ea typeface="+mn-ea"/>
          <a:cs typeface="+mn-cs"/>
        </a:defRPr>
      </a:lvl7pPr>
      <a:lvl8pPr marL="3361133" indent="-224076" algn="l" defTabSz="896302" rtl="0" eaLnBrk="1" latinLnBrk="0" hangingPunct="1">
        <a:lnSpc>
          <a:spcPct val="90000"/>
        </a:lnSpc>
        <a:spcBef>
          <a:spcPts val="490"/>
        </a:spcBef>
        <a:buFont typeface="Arial" panose="020B0604020202020204" pitchFamily="34" charset="0"/>
        <a:buChar char="•"/>
        <a:defRPr sz="1730" kern="1200">
          <a:solidFill>
            <a:schemeClr val="tx1"/>
          </a:solidFill>
          <a:latin typeface="+mn-lt"/>
          <a:ea typeface="+mn-ea"/>
          <a:cs typeface="+mn-cs"/>
        </a:defRPr>
      </a:lvl8pPr>
      <a:lvl9pPr marL="3809284" indent="-224076" algn="l" defTabSz="896302" rtl="0" eaLnBrk="1" latinLnBrk="0" hangingPunct="1">
        <a:lnSpc>
          <a:spcPct val="90000"/>
        </a:lnSpc>
        <a:spcBef>
          <a:spcPts val="490"/>
        </a:spcBef>
        <a:buFont typeface="Arial" panose="020B0604020202020204" pitchFamily="34" charset="0"/>
        <a:buChar char="•"/>
        <a:defRPr sz="1730" kern="1200">
          <a:solidFill>
            <a:schemeClr val="tx1"/>
          </a:solidFill>
          <a:latin typeface="+mn-lt"/>
          <a:ea typeface="+mn-ea"/>
          <a:cs typeface="+mn-cs"/>
        </a:defRPr>
      </a:lvl9pPr>
    </p:bodyStyle>
    <p:otherStyle>
      <a:defPPr>
        <a:defRPr lang="en-US"/>
      </a:defPPr>
      <a:lvl1pPr marL="0" algn="l" defTabSz="896302" rtl="0" eaLnBrk="1" latinLnBrk="0" hangingPunct="1">
        <a:defRPr sz="1730" kern="1200">
          <a:solidFill>
            <a:schemeClr val="tx1"/>
          </a:solidFill>
          <a:latin typeface="+mn-lt"/>
          <a:ea typeface="+mn-ea"/>
          <a:cs typeface="+mn-cs"/>
        </a:defRPr>
      </a:lvl1pPr>
      <a:lvl2pPr marL="448151" algn="l" defTabSz="896302" rtl="0" eaLnBrk="1" latinLnBrk="0" hangingPunct="1">
        <a:defRPr sz="1730" kern="1200">
          <a:solidFill>
            <a:schemeClr val="tx1"/>
          </a:solidFill>
          <a:latin typeface="+mn-lt"/>
          <a:ea typeface="+mn-ea"/>
          <a:cs typeface="+mn-cs"/>
        </a:defRPr>
      </a:lvl2pPr>
      <a:lvl3pPr marL="896302" algn="l" defTabSz="896302" rtl="0" eaLnBrk="1" latinLnBrk="0" hangingPunct="1">
        <a:defRPr sz="1730" kern="1200">
          <a:solidFill>
            <a:schemeClr val="tx1"/>
          </a:solidFill>
          <a:latin typeface="+mn-lt"/>
          <a:ea typeface="+mn-ea"/>
          <a:cs typeface="+mn-cs"/>
        </a:defRPr>
      </a:lvl3pPr>
      <a:lvl4pPr marL="1344453" algn="l" defTabSz="896302" rtl="0" eaLnBrk="1" latinLnBrk="0" hangingPunct="1">
        <a:defRPr sz="1730" kern="1200">
          <a:solidFill>
            <a:schemeClr val="tx1"/>
          </a:solidFill>
          <a:latin typeface="+mn-lt"/>
          <a:ea typeface="+mn-ea"/>
          <a:cs typeface="+mn-cs"/>
        </a:defRPr>
      </a:lvl4pPr>
      <a:lvl5pPr marL="1792604" algn="l" defTabSz="896302" rtl="0" eaLnBrk="1" latinLnBrk="0" hangingPunct="1">
        <a:defRPr sz="1730" kern="1200">
          <a:solidFill>
            <a:schemeClr val="tx1"/>
          </a:solidFill>
          <a:latin typeface="+mn-lt"/>
          <a:ea typeface="+mn-ea"/>
          <a:cs typeface="+mn-cs"/>
        </a:defRPr>
      </a:lvl5pPr>
      <a:lvl6pPr marL="2240755" algn="l" defTabSz="896302" rtl="0" eaLnBrk="1" latinLnBrk="0" hangingPunct="1">
        <a:defRPr sz="1730" kern="1200">
          <a:solidFill>
            <a:schemeClr val="tx1"/>
          </a:solidFill>
          <a:latin typeface="+mn-lt"/>
          <a:ea typeface="+mn-ea"/>
          <a:cs typeface="+mn-cs"/>
        </a:defRPr>
      </a:lvl6pPr>
      <a:lvl7pPr marL="2688906" algn="l" defTabSz="896302" rtl="0" eaLnBrk="1" latinLnBrk="0" hangingPunct="1">
        <a:defRPr sz="1730" kern="1200">
          <a:solidFill>
            <a:schemeClr val="tx1"/>
          </a:solidFill>
          <a:latin typeface="+mn-lt"/>
          <a:ea typeface="+mn-ea"/>
          <a:cs typeface="+mn-cs"/>
        </a:defRPr>
      </a:lvl7pPr>
      <a:lvl8pPr marL="3137057" algn="l" defTabSz="896302" rtl="0" eaLnBrk="1" latinLnBrk="0" hangingPunct="1">
        <a:defRPr sz="1730" kern="1200">
          <a:solidFill>
            <a:schemeClr val="tx1"/>
          </a:solidFill>
          <a:latin typeface="+mn-lt"/>
          <a:ea typeface="+mn-ea"/>
          <a:cs typeface="+mn-cs"/>
        </a:defRPr>
      </a:lvl8pPr>
      <a:lvl9pPr marL="3585208" algn="l" defTabSz="896302" rtl="0" eaLnBrk="1" latinLnBrk="0" hangingPunct="1">
        <a:defRPr sz="17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5.png"/><Relationship Id="rId18" Type="http://schemas.microsoft.com/office/2007/relationships/hdphoto" Target="../media/hdphoto9.wdp"/><Relationship Id="rId26" Type="http://schemas.openxmlformats.org/officeDocument/2006/relationships/image" Target="../media/image163.emf"/><Relationship Id="rId3" Type="http://schemas.openxmlformats.org/officeDocument/2006/relationships/notesSlide" Target="../notesSlides/notesSlide10.xml"/><Relationship Id="rId21" Type="http://schemas.openxmlformats.org/officeDocument/2006/relationships/image" Target="../media/image159.png"/><Relationship Id="rId7" Type="http://schemas.microsoft.com/office/2007/relationships/hdphoto" Target="../media/hdphoto4.wdp"/><Relationship Id="rId12" Type="http://schemas.openxmlformats.org/officeDocument/2006/relationships/image" Target="../media/image154.emf"/><Relationship Id="rId17" Type="http://schemas.openxmlformats.org/officeDocument/2006/relationships/image" Target="../media/image157.png"/><Relationship Id="rId25" Type="http://schemas.openxmlformats.org/officeDocument/2006/relationships/image" Target="../media/image162.png"/><Relationship Id="rId2" Type="http://schemas.openxmlformats.org/officeDocument/2006/relationships/slideLayout" Target="../slideLayouts/slideLayout30.xml"/><Relationship Id="rId16" Type="http://schemas.microsoft.com/office/2007/relationships/hdphoto" Target="../media/hdphoto8.wdp"/><Relationship Id="rId20" Type="http://schemas.microsoft.com/office/2007/relationships/hdphoto" Target="../media/hdphoto10.wdp"/><Relationship Id="rId1" Type="http://schemas.openxmlformats.org/officeDocument/2006/relationships/themeOverride" Target="../theme/themeOverride1.xml"/><Relationship Id="rId6" Type="http://schemas.openxmlformats.org/officeDocument/2006/relationships/image" Target="../media/image151.png"/><Relationship Id="rId11" Type="http://schemas.microsoft.com/office/2007/relationships/hdphoto" Target="../media/hdphoto6.wdp"/><Relationship Id="rId24" Type="http://schemas.openxmlformats.org/officeDocument/2006/relationships/image" Target="../media/image161.png"/><Relationship Id="rId5" Type="http://schemas.microsoft.com/office/2007/relationships/hdphoto" Target="../media/hdphoto3.wdp"/><Relationship Id="rId15" Type="http://schemas.openxmlformats.org/officeDocument/2006/relationships/image" Target="../media/image156.png"/><Relationship Id="rId23" Type="http://schemas.microsoft.com/office/2007/relationships/hdphoto" Target="../media/hdphoto11.wdp"/><Relationship Id="rId10" Type="http://schemas.openxmlformats.org/officeDocument/2006/relationships/image" Target="../media/image153.png"/><Relationship Id="rId19" Type="http://schemas.openxmlformats.org/officeDocument/2006/relationships/image" Target="../media/image158.png"/><Relationship Id="rId4" Type="http://schemas.openxmlformats.org/officeDocument/2006/relationships/image" Target="../media/image150.png"/><Relationship Id="rId9" Type="http://schemas.microsoft.com/office/2007/relationships/hdphoto" Target="../media/hdphoto5.wdp"/><Relationship Id="rId14" Type="http://schemas.microsoft.com/office/2007/relationships/hdphoto" Target="../media/hdphoto7.wdp"/><Relationship Id="rId22" Type="http://schemas.openxmlformats.org/officeDocument/2006/relationships/image" Target="../media/image160.png"/></Relationships>
</file>

<file path=ppt/slides/_rels/slide11.xml.rels><?xml version="1.0" encoding="UTF-8" standalone="yes"?>
<Relationships xmlns="http://schemas.openxmlformats.org/package/2006/relationships"><Relationship Id="rId8" Type="http://schemas.openxmlformats.org/officeDocument/2006/relationships/image" Target="../media/image167.jpeg"/><Relationship Id="rId13" Type="http://schemas.openxmlformats.org/officeDocument/2006/relationships/image" Target="../media/image172.jpg"/><Relationship Id="rId3" Type="http://schemas.openxmlformats.org/officeDocument/2006/relationships/notesSlide" Target="../notesSlides/notesSlide11.xml"/><Relationship Id="rId7" Type="http://schemas.openxmlformats.org/officeDocument/2006/relationships/image" Target="../media/image166.png"/><Relationship Id="rId12" Type="http://schemas.openxmlformats.org/officeDocument/2006/relationships/image" Target="../media/image171.png"/><Relationship Id="rId2" Type="http://schemas.openxmlformats.org/officeDocument/2006/relationships/slideLayout" Target="../slideLayouts/slideLayout30.xml"/><Relationship Id="rId1" Type="http://schemas.openxmlformats.org/officeDocument/2006/relationships/themeOverride" Target="../theme/themeOverride2.xml"/><Relationship Id="rId6" Type="http://schemas.microsoft.com/office/2007/relationships/hdphoto" Target="../media/hdphoto12.wdp"/><Relationship Id="rId11" Type="http://schemas.openxmlformats.org/officeDocument/2006/relationships/image" Target="../media/image170.png"/><Relationship Id="rId5" Type="http://schemas.openxmlformats.org/officeDocument/2006/relationships/image" Target="../media/image165.png"/><Relationship Id="rId10" Type="http://schemas.openxmlformats.org/officeDocument/2006/relationships/image" Target="../media/image169.jpg"/><Relationship Id="rId4" Type="http://schemas.openxmlformats.org/officeDocument/2006/relationships/image" Target="../media/image164.jpg"/><Relationship Id="rId9" Type="http://schemas.openxmlformats.org/officeDocument/2006/relationships/image" Target="../media/image168.png"/><Relationship Id="rId14" Type="http://schemas.openxmlformats.org/officeDocument/2006/relationships/image" Target="../media/image17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5.xml"/><Relationship Id="rId1" Type="http://schemas.openxmlformats.org/officeDocument/2006/relationships/themeOverride" Target="../theme/themeOverride3.xml"/></Relationships>
</file>

<file path=ppt/slides/_rels/slide13.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notesSlide" Target="../notesSlides/notesSlide13.xml"/><Relationship Id="rId7" Type="http://schemas.openxmlformats.org/officeDocument/2006/relationships/image" Target="../media/image177.png"/><Relationship Id="rId2" Type="http://schemas.openxmlformats.org/officeDocument/2006/relationships/slideLayout" Target="../slideLayouts/slideLayout26.xml"/><Relationship Id="rId1" Type="http://schemas.openxmlformats.org/officeDocument/2006/relationships/themeOverride" Target="../theme/themeOverride4.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4.xml"/><Relationship Id="rId1" Type="http://schemas.openxmlformats.org/officeDocument/2006/relationships/themeOverride" Target="../theme/themeOverride5.xml"/><Relationship Id="rId6" Type="http://schemas.openxmlformats.org/officeDocument/2006/relationships/image" Target="../media/image176.png"/><Relationship Id="rId5" Type="http://schemas.openxmlformats.org/officeDocument/2006/relationships/image" Target="../media/image179.emf"/><Relationship Id="rId4" Type="http://schemas.openxmlformats.org/officeDocument/2006/relationships/image" Target="../media/image178.emf"/></Relationships>
</file>

<file path=ppt/slides/_rels/slide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5.xml"/><Relationship Id="rId1" Type="http://schemas.openxmlformats.org/officeDocument/2006/relationships/slideLayout" Target="../slideLayouts/slideLayout34.xml"/><Relationship Id="rId5" Type="http://schemas.openxmlformats.org/officeDocument/2006/relationships/image" Target="../media/image182.png"/><Relationship Id="rId4" Type="http://schemas.openxmlformats.org/officeDocument/2006/relationships/image" Target="../media/image181.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6.xml"/><Relationship Id="rId1" Type="http://schemas.openxmlformats.org/officeDocument/2006/relationships/slideLayout" Target="../slideLayouts/slideLayout34.xml"/><Relationship Id="rId5" Type="http://schemas.openxmlformats.org/officeDocument/2006/relationships/image" Target="../media/image182.png"/><Relationship Id="rId4" Type="http://schemas.openxmlformats.org/officeDocument/2006/relationships/image" Target="../media/image181.png"/></Relationships>
</file>

<file path=ppt/slides/_rels/slide1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image" Target="../media/image183.png"/><Relationship Id="rId5" Type="http://schemas.openxmlformats.org/officeDocument/2006/relationships/image" Target="../media/image180.png"/><Relationship Id="rId4" Type="http://schemas.openxmlformats.org/officeDocument/2006/relationships/image" Target="../media/image182.png"/></Relationships>
</file>

<file path=ppt/slides/_rels/slide1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8.xml"/><Relationship Id="rId1" Type="http://schemas.openxmlformats.org/officeDocument/2006/relationships/slideLayout" Target="../slideLayouts/slideLayout34.xml"/><Relationship Id="rId4" Type="http://schemas.openxmlformats.org/officeDocument/2006/relationships/image" Target="../media/image180.png"/></Relationships>
</file>

<file path=ppt/slides/_rels/slide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9.xml"/><Relationship Id="rId1" Type="http://schemas.openxmlformats.org/officeDocument/2006/relationships/slideLayout" Target="../slideLayouts/slideLayout34.xml"/><Relationship Id="rId4" Type="http://schemas.openxmlformats.org/officeDocument/2006/relationships/image" Target="../media/image183.png"/></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0.xml"/><Relationship Id="rId1" Type="http://schemas.openxmlformats.org/officeDocument/2006/relationships/slideLayout" Target="../slideLayouts/slideLayout30.xml"/><Relationship Id="rId5" Type="http://schemas.openxmlformats.org/officeDocument/2006/relationships/image" Target="../media/image186.png"/><Relationship Id="rId4" Type="http://schemas.openxmlformats.org/officeDocument/2006/relationships/image" Target="../media/image18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jpg"/><Relationship Id="rId3" Type="http://schemas.openxmlformats.org/officeDocument/2006/relationships/image" Target="../media/image42.png"/><Relationship Id="rId7" Type="http://schemas.openxmlformats.org/officeDocument/2006/relationships/hyperlink" Target="https://opensourcehub.microsoft.com/" TargetMode="External"/><Relationship Id="rId12"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117.xml"/><Relationship Id="rId6" Type="http://schemas.openxmlformats.org/officeDocument/2006/relationships/image" Target="../media/image45.png"/><Relationship Id="rId11" Type="http://schemas.openxmlformats.org/officeDocument/2006/relationships/image" Target="../media/image49.emf"/><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jpg"/><Relationship Id="rId9" Type="http://schemas.openxmlformats.org/officeDocument/2006/relationships/image" Target="../media/image47.png"/><Relationship Id="rId14" Type="http://schemas.openxmlformats.org/officeDocument/2006/relationships/image" Target="../media/image52.png"/></Relationships>
</file>

<file path=ppt/slides/_rels/slide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4.xml"/><Relationship Id="rId16" Type="http://schemas.openxmlformats.org/officeDocument/2006/relationships/image" Target="../media/image66.png"/><Relationship Id="rId1" Type="http://schemas.openxmlformats.org/officeDocument/2006/relationships/slideLayout" Target="../slideLayouts/slideLayout6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98.xml"/></Relationships>
</file>

<file path=ppt/slides/_rels/slide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74.png"/><Relationship Id="rId18" Type="http://schemas.openxmlformats.org/officeDocument/2006/relationships/image" Target="../media/image78.png"/><Relationship Id="rId3" Type="http://schemas.openxmlformats.org/officeDocument/2006/relationships/image" Target="../media/image68.png"/><Relationship Id="rId21" Type="http://schemas.openxmlformats.org/officeDocument/2006/relationships/image" Target="../media/image81.png"/><Relationship Id="rId7" Type="http://schemas.openxmlformats.org/officeDocument/2006/relationships/image" Target="../media/image71.png"/><Relationship Id="rId12" Type="http://schemas.openxmlformats.org/officeDocument/2006/relationships/image" Target="../media/image65.png"/><Relationship Id="rId17" Type="http://schemas.openxmlformats.org/officeDocument/2006/relationships/image" Target="../media/image77.png"/><Relationship Id="rId25" Type="http://schemas.openxmlformats.org/officeDocument/2006/relationships/image" Target="../media/image85.png"/><Relationship Id="rId2" Type="http://schemas.openxmlformats.org/officeDocument/2006/relationships/notesSlide" Target="../notesSlides/notesSlide6.xml"/><Relationship Id="rId16" Type="http://schemas.openxmlformats.org/officeDocument/2006/relationships/image" Target="../media/image76.png"/><Relationship Id="rId20" Type="http://schemas.openxmlformats.org/officeDocument/2006/relationships/image" Target="../media/image80.png"/><Relationship Id="rId1" Type="http://schemas.openxmlformats.org/officeDocument/2006/relationships/slideLayout" Target="../slideLayouts/slideLayout31.xml"/><Relationship Id="rId6" Type="http://schemas.openxmlformats.org/officeDocument/2006/relationships/image" Target="../media/image70.jpeg"/><Relationship Id="rId11" Type="http://schemas.openxmlformats.org/officeDocument/2006/relationships/image" Target="../media/image73.png"/><Relationship Id="rId24" Type="http://schemas.openxmlformats.org/officeDocument/2006/relationships/image" Target="../media/image84.png"/><Relationship Id="rId5" Type="http://schemas.openxmlformats.org/officeDocument/2006/relationships/image" Target="../media/image69.png"/><Relationship Id="rId15" Type="http://schemas.openxmlformats.org/officeDocument/2006/relationships/image" Target="../media/image61.png"/><Relationship Id="rId23" Type="http://schemas.openxmlformats.org/officeDocument/2006/relationships/image" Target="../media/image83.png"/><Relationship Id="rId10" Type="http://schemas.openxmlformats.org/officeDocument/2006/relationships/image" Target="../media/image72.png"/><Relationship Id="rId19" Type="http://schemas.openxmlformats.org/officeDocument/2006/relationships/image" Target="../media/image79.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75.png"/><Relationship Id="rId22" Type="http://schemas.openxmlformats.org/officeDocument/2006/relationships/image" Target="../media/image82.png"/></Relationships>
</file>

<file path=ppt/slides/_rels/slide7.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79.png"/><Relationship Id="rId26" Type="http://schemas.openxmlformats.org/officeDocument/2006/relationships/image" Target="../media/image65.png"/><Relationship Id="rId39" Type="http://schemas.openxmlformats.org/officeDocument/2006/relationships/image" Target="../media/image100.png"/><Relationship Id="rId3" Type="http://schemas.openxmlformats.org/officeDocument/2006/relationships/image" Target="../media/image55.png"/><Relationship Id="rId21" Type="http://schemas.openxmlformats.org/officeDocument/2006/relationships/image" Target="../media/image80.png"/><Relationship Id="rId34" Type="http://schemas.openxmlformats.org/officeDocument/2006/relationships/image" Target="../media/image95.png"/><Relationship Id="rId42" Type="http://schemas.openxmlformats.org/officeDocument/2006/relationships/image" Target="../media/image103.png"/><Relationship Id="rId47" Type="http://schemas.openxmlformats.org/officeDocument/2006/relationships/image" Target="../media/image780.png"/><Relationship Id="rId50" Type="http://schemas.openxmlformats.org/officeDocument/2006/relationships/image" Target="../media/image790.png"/><Relationship Id="rId7" Type="http://schemas.openxmlformats.org/officeDocument/2006/relationships/image" Target="../media/image56.png"/><Relationship Id="rId12" Type="http://schemas.openxmlformats.org/officeDocument/2006/relationships/image" Target="../media/image85.png"/><Relationship Id="rId17" Type="http://schemas.openxmlformats.org/officeDocument/2006/relationships/image" Target="../media/image64.png"/><Relationship Id="rId25" Type="http://schemas.openxmlformats.org/officeDocument/2006/relationships/image" Target="../media/image92.png"/><Relationship Id="rId33" Type="http://schemas.openxmlformats.org/officeDocument/2006/relationships/image" Target="../media/image94.png"/><Relationship Id="rId38" Type="http://schemas.openxmlformats.org/officeDocument/2006/relationships/image" Target="../media/image99.png"/><Relationship Id="rId2" Type="http://schemas.openxmlformats.org/officeDocument/2006/relationships/notesSlide" Target="../notesSlides/notesSlide7.xml"/><Relationship Id="rId16" Type="http://schemas.openxmlformats.org/officeDocument/2006/relationships/image" Target="../media/image88.png"/><Relationship Id="rId20" Type="http://schemas.openxmlformats.org/officeDocument/2006/relationships/image" Target="../media/image78.png"/><Relationship Id="rId29" Type="http://schemas.openxmlformats.org/officeDocument/2006/relationships/image" Target="../media/image61.png"/><Relationship Id="rId41" Type="http://schemas.openxmlformats.org/officeDocument/2006/relationships/image" Target="../media/image102.png"/><Relationship Id="rId1" Type="http://schemas.openxmlformats.org/officeDocument/2006/relationships/slideLayout" Target="../slideLayouts/slideLayout31.xml"/><Relationship Id="rId6" Type="http://schemas.openxmlformats.org/officeDocument/2006/relationships/image" Target="../media/image71.png"/><Relationship Id="rId11" Type="http://schemas.openxmlformats.org/officeDocument/2006/relationships/image" Target="../media/image84.png"/><Relationship Id="rId24" Type="http://schemas.openxmlformats.org/officeDocument/2006/relationships/image" Target="../media/image91.png"/><Relationship Id="rId32" Type="http://schemas.openxmlformats.org/officeDocument/2006/relationships/image" Target="../media/image93.png"/><Relationship Id="rId37" Type="http://schemas.openxmlformats.org/officeDocument/2006/relationships/image" Target="../media/image98.png"/><Relationship Id="rId40" Type="http://schemas.openxmlformats.org/officeDocument/2006/relationships/image" Target="../media/image101.png"/><Relationship Id="rId5" Type="http://schemas.openxmlformats.org/officeDocument/2006/relationships/image" Target="../media/image70.jpeg"/><Relationship Id="rId15" Type="http://schemas.openxmlformats.org/officeDocument/2006/relationships/image" Target="../media/image82.png"/><Relationship Id="rId23" Type="http://schemas.openxmlformats.org/officeDocument/2006/relationships/image" Target="../media/image90.png"/><Relationship Id="rId28" Type="http://schemas.openxmlformats.org/officeDocument/2006/relationships/image" Target="../media/image75.png"/><Relationship Id="rId36" Type="http://schemas.openxmlformats.org/officeDocument/2006/relationships/image" Target="../media/image97.png"/><Relationship Id="rId49" Type="http://schemas.openxmlformats.org/officeDocument/2006/relationships/customXml" Target="../ink/ink4.xml"/><Relationship Id="rId10" Type="http://schemas.openxmlformats.org/officeDocument/2006/relationships/image" Target="../media/image83.png"/><Relationship Id="rId19" Type="http://schemas.openxmlformats.org/officeDocument/2006/relationships/image" Target="../media/image89.png"/><Relationship Id="rId31" Type="http://schemas.openxmlformats.org/officeDocument/2006/relationships/image" Target="../media/image77.png"/><Relationship Id="rId44" Type="http://schemas.openxmlformats.org/officeDocument/2006/relationships/customXml" Target="../ink/ink2.xml"/><Relationship Id="rId4" Type="http://schemas.openxmlformats.org/officeDocument/2006/relationships/image" Target="../media/image69.png"/><Relationship Id="rId9" Type="http://schemas.openxmlformats.org/officeDocument/2006/relationships/image" Target="../media/image72.png"/><Relationship Id="rId14" Type="http://schemas.openxmlformats.org/officeDocument/2006/relationships/image" Target="../media/image87.png"/><Relationship Id="rId22" Type="http://schemas.openxmlformats.org/officeDocument/2006/relationships/image" Target="../media/image81.png"/><Relationship Id="rId27" Type="http://schemas.openxmlformats.org/officeDocument/2006/relationships/image" Target="../media/image74.png"/><Relationship Id="rId30" Type="http://schemas.openxmlformats.org/officeDocument/2006/relationships/image" Target="../media/image76.png"/><Relationship Id="rId35" Type="http://schemas.openxmlformats.org/officeDocument/2006/relationships/image" Target="../media/image96.png"/><Relationship Id="rId43" Type="http://schemas.openxmlformats.org/officeDocument/2006/relationships/customXml" Target="../ink/ink1.xml"/><Relationship Id="rId48" Type="http://schemas.openxmlformats.org/officeDocument/2006/relationships/customXml" Target="../ink/ink3.xml"/><Relationship Id="rId8" Type="http://schemas.openxmlformats.org/officeDocument/2006/relationships/image" Target="../media/image57.png"/><Relationship Id="rId51" Type="http://schemas.openxmlformats.org/officeDocument/2006/relationships/customXml" Target="../ink/ink5.xml"/></Relationships>
</file>

<file path=ppt/slides/_rels/slide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hyperlink" Target="https://msgtm.azurewebsites.net/en-US/opportunities/9dca0893-e1e7-e211-924e-00155d198c5f/view" TargetMode="External"/><Relationship Id="rId18" Type="http://schemas.openxmlformats.org/officeDocument/2006/relationships/image" Target="../media/image107.png"/><Relationship Id="rId26" Type="http://schemas.openxmlformats.org/officeDocument/2006/relationships/image" Target="../media/image53.png"/><Relationship Id="rId3" Type="http://schemas.openxmlformats.org/officeDocument/2006/relationships/image" Target="../media/image55.png"/><Relationship Id="rId21" Type="http://schemas.openxmlformats.org/officeDocument/2006/relationships/image" Target="../media/image109.png"/><Relationship Id="rId7" Type="http://schemas.openxmlformats.org/officeDocument/2006/relationships/image" Target="../media/image72.png"/><Relationship Id="rId12" Type="http://schemas.openxmlformats.org/officeDocument/2006/relationships/image" Target="../media/image104.png"/><Relationship Id="rId17" Type="http://schemas.openxmlformats.org/officeDocument/2006/relationships/hyperlink" Target="https://msgtm.azurewebsites.net/en-US/opportunities/46024fbc-dae7-e211-906b-00155d19a57b/view" TargetMode="External"/><Relationship Id="rId25" Type="http://schemas.openxmlformats.org/officeDocument/2006/relationships/image" Target="../media/image112.png"/><Relationship Id="rId2" Type="http://schemas.openxmlformats.org/officeDocument/2006/relationships/notesSlide" Target="../notesSlides/notesSlide8.xml"/><Relationship Id="rId16" Type="http://schemas.openxmlformats.org/officeDocument/2006/relationships/image" Target="../media/image106.png"/><Relationship Id="rId20" Type="http://schemas.openxmlformats.org/officeDocument/2006/relationships/image" Target="../media/image108.jpeg"/><Relationship Id="rId29" Type="http://schemas.openxmlformats.org/officeDocument/2006/relationships/image" Target="../media/image68.png"/><Relationship Id="rId1" Type="http://schemas.openxmlformats.org/officeDocument/2006/relationships/slideLayout" Target="../slideLayouts/slideLayout31.xml"/><Relationship Id="rId6" Type="http://schemas.openxmlformats.org/officeDocument/2006/relationships/image" Target="../media/image57.png"/><Relationship Id="rId11" Type="http://schemas.openxmlformats.org/officeDocument/2006/relationships/hyperlink" Target="https://msgtm.azurewebsites.net/en-US/opportunities/ac0dba63-8fd1-e411-942b-002dd80f015b/view" TargetMode="External"/><Relationship Id="rId24" Type="http://schemas.openxmlformats.org/officeDocument/2006/relationships/image" Target="../media/image111.png"/><Relationship Id="rId5" Type="http://schemas.openxmlformats.org/officeDocument/2006/relationships/image" Target="../media/image56.png"/><Relationship Id="rId15" Type="http://schemas.openxmlformats.org/officeDocument/2006/relationships/hyperlink" Target="https://msgtm.azurewebsites.net/en-US/opportunities/b14cedcf-5335-e411-941c-002dd80f015b/view" TargetMode="External"/><Relationship Id="rId23" Type="http://schemas.microsoft.com/office/2007/relationships/hdphoto" Target="../media/hdphoto2.wdp"/><Relationship Id="rId28" Type="http://schemas.openxmlformats.org/officeDocument/2006/relationships/image" Target="../media/image114.png"/><Relationship Id="rId10" Type="http://schemas.openxmlformats.org/officeDocument/2006/relationships/image" Target="../media/image77.png"/><Relationship Id="rId19" Type="http://schemas.openxmlformats.org/officeDocument/2006/relationships/hyperlink" Target="https://msgtm.azurewebsites.net/en-US/opportunities/9d8795f7-ef55-e511-8102-fc15b4282e38/view" TargetMode="External"/><Relationship Id="rId4" Type="http://schemas.openxmlformats.org/officeDocument/2006/relationships/image" Target="../media/image69.png"/><Relationship Id="rId9" Type="http://schemas.openxmlformats.org/officeDocument/2006/relationships/image" Target="../media/image76.png"/><Relationship Id="rId14" Type="http://schemas.openxmlformats.org/officeDocument/2006/relationships/image" Target="../media/image105.png"/><Relationship Id="rId22" Type="http://schemas.openxmlformats.org/officeDocument/2006/relationships/image" Target="../media/image110.png"/><Relationship Id="rId27" Type="http://schemas.openxmlformats.org/officeDocument/2006/relationships/image" Target="../media/image113.png"/><Relationship Id="rId30" Type="http://schemas.openxmlformats.org/officeDocument/2006/relationships/image" Target="../media/image64.png"/></Relationships>
</file>

<file path=ppt/slides/_rels/slide9.xml.rels><?xml version="1.0" encoding="UTF-8" standalone="yes"?>
<Relationships xmlns="http://schemas.openxmlformats.org/package/2006/relationships"><Relationship Id="rId8" Type="http://schemas.openxmlformats.org/officeDocument/2006/relationships/image" Target="../media/image49.emf"/><Relationship Id="rId13" Type="http://schemas.openxmlformats.org/officeDocument/2006/relationships/image" Target="../media/image124.jpeg"/><Relationship Id="rId18" Type="http://schemas.openxmlformats.org/officeDocument/2006/relationships/image" Target="../media/image129.jpeg"/><Relationship Id="rId26" Type="http://schemas.openxmlformats.org/officeDocument/2006/relationships/image" Target="../media/image137.png"/><Relationship Id="rId3" Type="http://schemas.openxmlformats.org/officeDocument/2006/relationships/image" Target="../media/image115.jpg"/><Relationship Id="rId21" Type="http://schemas.openxmlformats.org/officeDocument/2006/relationships/image" Target="../media/image132.jpeg"/><Relationship Id="rId34" Type="http://schemas.openxmlformats.org/officeDocument/2006/relationships/image" Target="../media/image145.png"/><Relationship Id="rId7" Type="http://schemas.openxmlformats.org/officeDocument/2006/relationships/image" Target="../media/image119.png"/><Relationship Id="rId12" Type="http://schemas.openxmlformats.org/officeDocument/2006/relationships/image" Target="../media/image123.png"/><Relationship Id="rId17" Type="http://schemas.openxmlformats.org/officeDocument/2006/relationships/image" Target="../media/image128.jpeg"/><Relationship Id="rId25" Type="http://schemas.openxmlformats.org/officeDocument/2006/relationships/image" Target="../media/image136.png"/><Relationship Id="rId33" Type="http://schemas.openxmlformats.org/officeDocument/2006/relationships/image" Target="../media/image144.png"/><Relationship Id="rId38" Type="http://schemas.openxmlformats.org/officeDocument/2006/relationships/image" Target="../media/image149.png"/><Relationship Id="rId2" Type="http://schemas.openxmlformats.org/officeDocument/2006/relationships/notesSlide" Target="../notesSlides/notesSlide9.xml"/><Relationship Id="rId16" Type="http://schemas.openxmlformats.org/officeDocument/2006/relationships/image" Target="../media/image127.jpeg"/><Relationship Id="rId20" Type="http://schemas.openxmlformats.org/officeDocument/2006/relationships/image" Target="../media/image131.png"/><Relationship Id="rId29" Type="http://schemas.openxmlformats.org/officeDocument/2006/relationships/image" Target="../media/image140.png"/><Relationship Id="rId1" Type="http://schemas.openxmlformats.org/officeDocument/2006/relationships/slideLayout" Target="../slideLayouts/slideLayout157.xml"/><Relationship Id="rId6" Type="http://schemas.openxmlformats.org/officeDocument/2006/relationships/image" Target="../media/image118.jpg"/><Relationship Id="rId11" Type="http://schemas.openxmlformats.org/officeDocument/2006/relationships/image" Target="../media/image122.png"/><Relationship Id="rId24" Type="http://schemas.openxmlformats.org/officeDocument/2006/relationships/image" Target="../media/image135.jpeg"/><Relationship Id="rId32" Type="http://schemas.openxmlformats.org/officeDocument/2006/relationships/image" Target="../media/image143.PNG"/><Relationship Id="rId37" Type="http://schemas.openxmlformats.org/officeDocument/2006/relationships/image" Target="../media/image148.png"/><Relationship Id="rId5" Type="http://schemas.openxmlformats.org/officeDocument/2006/relationships/image" Target="../media/image117.jpg"/><Relationship Id="rId15" Type="http://schemas.openxmlformats.org/officeDocument/2006/relationships/image" Target="../media/image126.png"/><Relationship Id="rId23" Type="http://schemas.openxmlformats.org/officeDocument/2006/relationships/image" Target="../media/image134.png"/><Relationship Id="rId28" Type="http://schemas.openxmlformats.org/officeDocument/2006/relationships/image" Target="../media/image139.png"/><Relationship Id="rId36" Type="http://schemas.openxmlformats.org/officeDocument/2006/relationships/image" Target="../media/image147.png"/><Relationship Id="rId10" Type="http://schemas.openxmlformats.org/officeDocument/2006/relationships/image" Target="../media/image121.png"/><Relationship Id="rId19" Type="http://schemas.openxmlformats.org/officeDocument/2006/relationships/image" Target="../media/image130.png"/><Relationship Id="rId31" Type="http://schemas.openxmlformats.org/officeDocument/2006/relationships/image" Target="../media/image142.png"/><Relationship Id="rId4" Type="http://schemas.openxmlformats.org/officeDocument/2006/relationships/image" Target="../media/image116.jpg"/><Relationship Id="rId9" Type="http://schemas.openxmlformats.org/officeDocument/2006/relationships/image" Target="../media/image120.png"/><Relationship Id="rId14" Type="http://schemas.openxmlformats.org/officeDocument/2006/relationships/image" Target="../media/image125.jpg"/><Relationship Id="rId22" Type="http://schemas.openxmlformats.org/officeDocument/2006/relationships/image" Target="../media/image133.jpg"/><Relationship Id="rId27" Type="http://schemas.openxmlformats.org/officeDocument/2006/relationships/image" Target="../media/image138.png"/><Relationship Id="rId30" Type="http://schemas.openxmlformats.org/officeDocument/2006/relationships/image" Target="../media/image141.jpg"/><Relationship Id="rId35" Type="http://schemas.openxmlformats.org/officeDocument/2006/relationships/image" Target="../media/image1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bwMode="auto">
          <a:xfrm>
            <a:off x="263271" y="2084554"/>
            <a:ext cx="7326559" cy="2912968"/>
          </a:xfrm>
          <a:prstGeom prst="rect">
            <a:avLst/>
          </a:prstGeom>
          <a:noFill/>
        </p:spPr>
        <p:txBody>
          <a:bodyPr vert="horz" wrap="square" lIns="195012" tIns="121883" rIns="195012" bIns="121883" rtlCol="0" anchor="t" anchorCtr="0">
            <a:noAutofit/>
          </a:bodyPr>
          <a:lstStyle>
            <a:lvl1pPr algn="l" defTabSz="914367" rtl="0" eaLnBrk="1" latinLnBrk="0" hangingPunct="1">
              <a:lnSpc>
                <a:spcPct val="90000"/>
              </a:lnSpc>
              <a:spcBef>
                <a:spcPct val="0"/>
              </a:spcBef>
              <a:buNone/>
              <a:defRPr lang="en-US" sz="7200" b="0" kern="1200" cap="none" spc="-133" baseline="0">
                <a:ln w="3175">
                  <a:noFill/>
                </a:ln>
                <a:solidFill>
                  <a:srgbClr val="FFFFFF"/>
                </a:solidFill>
                <a:effectLst/>
                <a:latin typeface="Segoe UI Light"/>
                <a:ea typeface="+mn-ea"/>
                <a:cs typeface="Segoe UI Light"/>
              </a:defRPr>
            </a:lvl1pPr>
          </a:lstStyle>
          <a:p>
            <a:pPr defTabSz="913754" fontAlgn="base">
              <a:lnSpc>
                <a:spcPts val="5330"/>
              </a:lnSpc>
              <a:spcAft>
                <a:spcPct val="0"/>
              </a:spcAft>
              <a:defRPr/>
            </a:pPr>
            <a:endParaRPr lang="en-US" sz="5399" spc="-100" dirty="0"/>
          </a:p>
        </p:txBody>
      </p:sp>
      <p:sp>
        <p:nvSpPr>
          <p:cNvPr id="6" name="Title 5"/>
          <p:cNvSpPr>
            <a:spLocks noGrp="1"/>
          </p:cNvSpPr>
          <p:nvPr>
            <p:ph type="title"/>
          </p:nvPr>
        </p:nvSpPr>
        <p:spPr>
          <a:xfrm>
            <a:off x="366271" y="2205464"/>
            <a:ext cx="6987030" cy="2438400"/>
          </a:xfrm>
        </p:spPr>
        <p:txBody>
          <a:bodyPr/>
          <a:lstStyle/>
          <a:p>
            <a:r>
              <a:rPr lang="en-US" dirty="0"/>
              <a:t>OSS &amp; Linux on Azure</a:t>
            </a:r>
          </a:p>
        </p:txBody>
      </p:sp>
      <p:sp>
        <p:nvSpPr>
          <p:cNvPr id="7" name="Text Placeholder 6"/>
          <p:cNvSpPr>
            <a:spLocks noGrp="1"/>
          </p:cNvSpPr>
          <p:nvPr>
            <p:ph type="body" sz="quarter" idx="14"/>
          </p:nvPr>
        </p:nvSpPr>
        <p:spPr>
          <a:xfrm>
            <a:off x="366271" y="4589768"/>
            <a:ext cx="6989234" cy="1057328"/>
          </a:xfrm>
        </p:spPr>
        <p:txBody>
          <a:bodyPr/>
          <a:lstStyle/>
          <a:p>
            <a:r>
              <a:rPr lang="en-US" b="1" dirty="0"/>
              <a:t>Name</a:t>
            </a:r>
            <a:endParaRPr lang="en-US" dirty="0"/>
          </a:p>
          <a:p>
            <a:r>
              <a:rPr lang="en-US" sz="2000" i="1" dirty="0"/>
              <a:t>Title</a:t>
            </a:r>
          </a:p>
        </p:txBody>
      </p:sp>
    </p:spTree>
    <p:extLst>
      <p:ext uri="{BB962C8B-B14F-4D97-AF65-F5344CB8AC3E}">
        <p14:creationId xmlns:p14="http://schemas.microsoft.com/office/powerpoint/2010/main" val="2133544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9" name="Group 58"/>
          <p:cNvGrpSpPr/>
          <p:nvPr/>
        </p:nvGrpSpPr>
        <p:grpSpPr>
          <a:xfrm>
            <a:off x="4245495" y="-1997913"/>
            <a:ext cx="2696803" cy="7163324"/>
            <a:chOff x="4330625" y="-2038472"/>
            <a:chExt cx="2750880" cy="7306964"/>
          </a:xfrm>
          <a:solidFill>
            <a:srgbClr val="5B9BD5"/>
          </a:solidFill>
        </p:grpSpPr>
        <p:grpSp>
          <p:nvGrpSpPr>
            <p:cNvPr id="48" name="Group 47"/>
            <p:cNvGrpSpPr/>
            <p:nvPr/>
          </p:nvGrpSpPr>
          <p:grpSpPr>
            <a:xfrm>
              <a:off x="4330625" y="-2038472"/>
              <a:ext cx="2750880" cy="3657600"/>
              <a:chOff x="4330625" y="1610892"/>
              <a:chExt cx="2750880" cy="3657600"/>
            </a:xfrm>
            <a:grpFill/>
          </p:grpSpPr>
          <p:sp>
            <p:nvSpPr>
              <p:cNvPr id="4" name="Rectangle 3"/>
              <p:cNvSpPr/>
              <p:nvPr/>
            </p:nvSpPr>
            <p:spPr>
              <a:xfrm>
                <a:off x="4330625" y="1610892"/>
                <a:ext cx="2750880" cy="3657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nchorCtr="0"/>
              <a:lstStyle/>
              <a:p>
                <a:pPr algn="ctr" defTabSz="914314">
                  <a:lnSpc>
                    <a:spcPct val="90000"/>
                  </a:lnSpc>
                  <a:spcBef>
                    <a:spcPts val="588"/>
                  </a:spcBef>
                </a:pPr>
                <a:endParaRPr lang="en-US" sz="1961" dirty="0" err="1">
                  <a:solidFill>
                    <a:prstClr val="white"/>
                  </a:solidFill>
                </a:endParaRPr>
              </a:p>
            </p:txBody>
          </p:sp>
          <p:sp>
            <p:nvSpPr>
              <p:cNvPr id="5" name="Freeform 8"/>
              <p:cNvSpPr>
                <a:spLocks noEditPoints="1"/>
              </p:cNvSpPr>
              <p:nvPr/>
            </p:nvSpPr>
            <p:spPr bwMode="auto">
              <a:xfrm>
                <a:off x="4791665" y="2982492"/>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grp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6" name="TextBox 5"/>
              <p:cNvSpPr txBox="1"/>
              <p:nvPr/>
            </p:nvSpPr>
            <p:spPr>
              <a:xfrm>
                <a:off x="4338305" y="1826336"/>
                <a:ext cx="2743200" cy="726353"/>
              </a:xfrm>
              <a:prstGeom prst="rect">
                <a:avLst/>
              </a:prstGeom>
              <a:grpFill/>
            </p:spPr>
            <p:txBody>
              <a:bodyPr wrap="square" lIns="179285" tIns="143428" rIns="179285" bIns="143428" rtlCol="0">
                <a:spAutoFit/>
              </a:bodyPr>
              <a:lstStyle/>
              <a:p>
                <a:pPr algn="ctr" defTabSz="914314"/>
                <a:r>
                  <a:rPr lang="en-US" sz="2745" dirty="0">
                    <a:solidFill>
                      <a:prstClr val="white"/>
                    </a:solidFill>
                    <a:latin typeface="Segoe UI Light"/>
                  </a:rPr>
                  <a:t>Heterogeneity</a:t>
                </a:r>
              </a:p>
            </p:txBody>
          </p:sp>
          <p:sp>
            <p:nvSpPr>
              <p:cNvPr id="7" name="TextBox 6"/>
              <p:cNvSpPr txBox="1"/>
              <p:nvPr/>
            </p:nvSpPr>
            <p:spPr>
              <a:xfrm>
                <a:off x="4338305" y="4111252"/>
                <a:ext cx="2743200" cy="1157240"/>
              </a:xfrm>
              <a:prstGeom prst="rect">
                <a:avLst/>
              </a:prstGeom>
              <a:grpFill/>
            </p:spPr>
            <p:txBody>
              <a:bodyPr wrap="square" lIns="179285" tIns="143428" rIns="179285" bIns="143428" rtlCol="0">
                <a:spAutoFit/>
              </a:bodyPr>
              <a:lstStyle/>
              <a:p>
                <a:pPr algn="ctr" defTabSz="914314"/>
                <a:r>
                  <a:rPr lang="en-US" sz="2745" dirty="0">
                    <a:solidFill>
                      <a:prstClr val="white"/>
                    </a:solidFill>
                    <a:latin typeface="Segoe UI Light"/>
                  </a:rPr>
                  <a:t>Open, Broad</a:t>
                </a:r>
              </a:p>
              <a:p>
                <a:pPr algn="ctr" defTabSz="914314"/>
                <a:r>
                  <a:rPr lang="en-US" sz="2745" dirty="0">
                    <a:solidFill>
                      <a:prstClr val="white"/>
                    </a:solidFill>
                    <a:latin typeface="Segoe UI Light"/>
                  </a:rPr>
                  <a:t>and Flexible</a:t>
                </a:r>
              </a:p>
            </p:txBody>
          </p:sp>
        </p:grpSp>
        <p:grpSp>
          <p:nvGrpSpPr>
            <p:cNvPr id="54" name="Group 53"/>
            <p:cNvGrpSpPr/>
            <p:nvPr/>
          </p:nvGrpSpPr>
          <p:grpSpPr>
            <a:xfrm>
              <a:off x="4330625" y="1610892"/>
              <a:ext cx="2750880" cy="3657600"/>
              <a:chOff x="4330625" y="1610892"/>
              <a:chExt cx="2750880" cy="3657600"/>
            </a:xfrm>
            <a:grpFill/>
          </p:grpSpPr>
          <p:sp>
            <p:nvSpPr>
              <p:cNvPr id="55" name="Rectangle 54"/>
              <p:cNvSpPr/>
              <p:nvPr/>
            </p:nvSpPr>
            <p:spPr>
              <a:xfrm>
                <a:off x="4330625" y="1610892"/>
                <a:ext cx="2750880" cy="3657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nchorCtr="0"/>
              <a:lstStyle/>
              <a:p>
                <a:pPr algn="ctr" defTabSz="914314">
                  <a:lnSpc>
                    <a:spcPct val="90000"/>
                  </a:lnSpc>
                  <a:spcBef>
                    <a:spcPts val="588"/>
                  </a:spcBef>
                </a:pPr>
                <a:endParaRPr lang="en-US" sz="1961" dirty="0" err="1">
                  <a:solidFill>
                    <a:prstClr val="white"/>
                  </a:solidFill>
                </a:endParaRPr>
              </a:p>
            </p:txBody>
          </p:sp>
          <p:sp>
            <p:nvSpPr>
              <p:cNvPr id="56" name="Freeform 8"/>
              <p:cNvSpPr>
                <a:spLocks noEditPoints="1"/>
              </p:cNvSpPr>
              <p:nvPr/>
            </p:nvSpPr>
            <p:spPr bwMode="auto">
              <a:xfrm>
                <a:off x="4791665" y="2982492"/>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57" name="TextBox 56"/>
              <p:cNvSpPr txBox="1"/>
              <p:nvPr/>
            </p:nvSpPr>
            <p:spPr>
              <a:xfrm>
                <a:off x="4338305" y="1826336"/>
                <a:ext cx="2743200" cy="726353"/>
              </a:xfrm>
              <a:prstGeom prst="rect">
                <a:avLst/>
              </a:prstGeom>
              <a:grpFill/>
            </p:spPr>
            <p:txBody>
              <a:bodyPr wrap="square" lIns="179285" tIns="143428" rIns="179285" bIns="143428" rtlCol="0">
                <a:spAutoFit/>
              </a:bodyPr>
              <a:lstStyle/>
              <a:p>
                <a:pPr algn="ctr" defTabSz="914314"/>
                <a:r>
                  <a:rPr lang="en-US" sz="2745" dirty="0">
                    <a:solidFill>
                      <a:prstClr val="white"/>
                    </a:solidFill>
                    <a:latin typeface="Segoe UI Light"/>
                  </a:rPr>
                  <a:t>Integration</a:t>
                </a:r>
              </a:p>
            </p:txBody>
          </p:sp>
          <p:sp>
            <p:nvSpPr>
              <p:cNvPr id="58" name="TextBox 57"/>
              <p:cNvSpPr txBox="1"/>
              <p:nvPr/>
            </p:nvSpPr>
            <p:spPr>
              <a:xfrm>
                <a:off x="4338305" y="4111252"/>
                <a:ext cx="2743200" cy="1157240"/>
              </a:xfrm>
              <a:prstGeom prst="rect">
                <a:avLst/>
              </a:prstGeom>
              <a:grpFill/>
            </p:spPr>
            <p:txBody>
              <a:bodyPr wrap="square" lIns="179285" tIns="143428" rIns="179285" bIns="143428" rtlCol="0">
                <a:spAutoFit/>
              </a:bodyPr>
              <a:lstStyle/>
              <a:p>
                <a:pPr algn="ctr" defTabSz="914314"/>
                <a:r>
                  <a:rPr lang="en-US" sz="2745" dirty="0">
                    <a:solidFill>
                      <a:prstClr val="white"/>
                    </a:solidFill>
                    <a:latin typeface="Segoe UI Light"/>
                  </a:rPr>
                  <a:t>On-premises </a:t>
                </a:r>
                <a:br>
                  <a:rPr lang="en-US" sz="2745" dirty="0">
                    <a:solidFill>
                      <a:prstClr val="white"/>
                    </a:solidFill>
                    <a:latin typeface="Segoe UI Light"/>
                  </a:rPr>
                </a:br>
                <a:r>
                  <a:rPr lang="en-US" sz="2745" dirty="0">
                    <a:solidFill>
                      <a:prstClr val="white"/>
                    </a:solidFill>
                    <a:latin typeface="Segoe UI Light"/>
                  </a:rPr>
                  <a:t>AND Cloud</a:t>
                </a:r>
              </a:p>
            </p:txBody>
          </p:sp>
        </p:grpSp>
      </p:grpSp>
      <p:sp>
        <p:nvSpPr>
          <p:cNvPr id="61" name="Rectangle 60"/>
          <p:cNvSpPr/>
          <p:nvPr/>
        </p:nvSpPr>
        <p:spPr>
          <a:xfrm>
            <a:off x="4245494" y="487"/>
            <a:ext cx="2696804" cy="1586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nchorCtr="0"/>
          <a:lstStyle/>
          <a:p>
            <a:pPr algn="ctr" defTabSz="914314">
              <a:lnSpc>
                <a:spcPct val="90000"/>
              </a:lnSpc>
              <a:spcBef>
                <a:spcPts val="588"/>
              </a:spcBef>
            </a:pPr>
            <a:endParaRPr lang="en-US" sz="1961" dirty="0" err="1">
              <a:solidFill>
                <a:prstClr val="white"/>
              </a:solidFill>
            </a:endParaRPr>
          </a:p>
        </p:txBody>
      </p:sp>
      <p:sp>
        <p:nvSpPr>
          <p:cNvPr id="3" name="Title 2"/>
          <p:cNvSpPr>
            <a:spLocks noGrp="1"/>
          </p:cNvSpPr>
          <p:nvPr>
            <p:ph type="title"/>
          </p:nvPr>
        </p:nvSpPr>
        <p:spPr/>
        <p:txBody>
          <a:bodyPr/>
          <a:lstStyle/>
          <a:p>
            <a:r>
              <a:rPr lang="en-US" dirty="0"/>
              <a:t>Azure is Open Up &amp; Down the Stack</a:t>
            </a:r>
          </a:p>
        </p:txBody>
      </p:sp>
      <p:sp>
        <p:nvSpPr>
          <p:cNvPr id="8" name="TextBox 7"/>
          <p:cNvSpPr txBox="1"/>
          <p:nvPr/>
        </p:nvSpPr>
        <p:spPr>
          <a:xfrm>
            <a:off x="269239" y="1579712"/>
            <a:ext cx="2689274" cy="1134491"/>
          </a:xfrm>
          <a:prstGeom prst="rect">
            <a:avLst/>
          </a:prstGeom>
          <a:noFill/>
        </p:spPr>
        <p:txBody>
          <a:bodyPr wrap="square" lIns="179285" tIns="143428" rIns="179285" bIns="143428" rtlCol="0">
            <a:spAutoFit/>
          </a:bodyPr>
          <a:lstStyle/>
          <a:p>
            <a:pPr algn="r" defTabSz="914314"/>
            <a:r>
              <a:rPr lang="en-US" sz="2745" dirty="0">
                <a:solidFill>
                  <a:schemeClr val="accent5"/>
                </a:solidFill>
                <a:latin typeface="Segoe UI Light"/>
              </a:rPr>
              <a:t>Enterprise </a:t>
            </a:r>
            <a:br>
              <a:rPr lang="en-US" sz="2745" dirty="0">
                <a:solidFill>
                  <a:schemeClr val="accent5"/>
                </a:solidFill>
                <a:latin typeface="Segoe UI Light"/>
              </a:rPr>
            </a:br>
            <a:r>
              <a:rPr lang="en-US" sz="2745" dirty="0">
                <a:solidFill>
                  <a:schemeClr val="accent5"/>
                </a:solidFill>
                <a:latin typeface="Segoe UI Light"/>
              </a:rPr>
              <a:t>needs</a:t>
            </a:r>
          </a:p>
        </p:txBody>
      </p:sp>
      <p:sp>
        <p:nvSpPr>
          <p:cNvPr id="9" name="Freeform 9"/>
          <p:cNvSpPr>
            <a:spLocks noEditPoints="1"/>
          </p:cNvSpPr>
          <p:nvPr/>
        </p:nvSpPr>
        <p:spPr bwMode="black">
          <a:xfrm>
            <a:off x="3201420" y="1818872"/>
            <a:ext cx="653518" cy="65617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5B9BD5">
              <a:alpha val="94000"/>
            </a:srgb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855" tIns="143428" rIns="0" bIns="143428" numCol="1" spcCol="0" rtlCol="0" fromWordArt="0" anchor="ctr" anchorCtr="0" forceAA="0" compatLnSpc="1">
            <a:prstTxWarp prst="textNoShape">
              <a:avLst/>
            </a:prstTxWarp>
            <a:noAutofit/>
          </a:bodyPr>
          <a:lstStyle/>
          <a:p>
            <a:pPr defTabSz="914133"/>
            <a:endParaRPr lang="en-US" sz="3137">
              <a:solidFill>
                <a:schemeClr val="accent5"/>
              </a:solidFill>
              <a:latin typeface="Segoe UI Light"/>
            </a:endParaRPr>
          </a:p>
        </p:txBody>
      </p:sp>
      <p:sp>
        <p:nvSpPr>
          <p:cNvPr id="10" name="TextBox 9"/>
          <p:cNvSpPr txBox="1"/>
          <p:nvPr/>
        </p:nvSpPr>
        <p:spPr>
          <a:xfrm>
            <a:off x="269239" y="4030920"/>
            <a:ext cx="2689274" cy="1134491"/>
          </a:xfrm>
          <a:prstGeom prst="rect">
            <a:avLst/>
          </a:prstGeom>
          <a:noFill/>
        </p:spPr>
        <p:txBody>
          <a:bodyPr wrap="square" lIns="179285" tIns="143428" rIns="179285" bIns="143428" rtlCol="0">
            <a:spAutoFit/>
          </a:bodyPr>
          <a:lstStyle/>
          <a:p>
            <a:pPr algn="r" defTabSz="914314"/>
            <a:r>
              <a:rPr lang="en-US" sz="2745" dirty="0">
                <a:solidFill>
                  <a:schemeClr val="accent5"/>
                </a:solidFill>
                <a:latin typeface="Segoe UI Light"/>
              </a:rPr>
              <a:t>Microsoft Azure</a:t>
            </a:r>
            <a:br>
              <a:rPr lang="en-US" sz="2745" dirty="0">
                <a:solidFill>
                  <a:schemeClr val="accent5"/>
                </a:solidFill>
                <a:latin typeface="Segoe UI Light"/>
              </a:rPr>
            </a:br>
            <a:r>
              <a:rPr lang="en-US" sz="2745" dirty="0">
                <a:solidFill>
                  <a:schemeClr val="accent5"/>
                </a:solidFill>
                <a:latin typeface="Segoe UI Light"/>
              </a:rPr>
              <a:t>fundamentals</a:t>
            </a:r>
          </a:p>
        </p:txBody>
      </p:sp>
      <p:sp>
        <p:nvSpPr>
          <p:cNvPr id="11" name="Freeform 9"/>
          <p:cNvSpPr>
            <a:spLocks noEditPoints="1"/>
          </p:cNvSpPr>
          <p:nvPr/>
        </p:nvSpPr>
        <p:spPr bwMode="black">
          <a:xfrm>
            <a:off x="3201420" y="4270080"/>
            <a:ext cx="653518" cy="65617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5B9BD5">
              <a:alpha val="94000"/>
            </a:srgb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855" tIns="143428" rIns="0" bIns="143428" numCol="1" spcCol="0" rtlCol="0" fromWordArt="0" anchor="ctr" anchorCtr="0" forceAA="0" compatLnSpc="1">
            <a:prstTxWarp prst="textNoShape">
              <a:avLst/>
            </a:prstTxWarp>
            <a:noAutofit/>
          </a:bodyPr>
          <a:lstStyle/>
          <a:p>
            <a:pPr defTabSz="914133"/>
            <a:endParaRPr lang="en-US" sz="3137">
              <a:solidFill>
                <a:schemeClr val="accent5"/>
              </a:solidFill>
              <a:latin typeface="Segoe UI Light"/>
            </a:endParaRPr>
          </a:p>
        </p:txBody>
      </p:sp>
      <p:sp>
        <p:nvSpPr>
          <p:cNvPr id="73" name="Rectangle 72"/>
          <p:cNvSpPr/>
          <p:nvPr/>
        </p:nvSpPr>
        <p:spPr>
          <a:xfrm>
            <a:off x="4245493" y="5165411"/>
            <a:ext cx="2696804" cy="1692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nchorCtr="0"/>
          <a:lstStyle/>
          <a:p>
            <a:pPr algn="ctr" defTabSz="914314">
              <a:lnSpc>
                <a:spcPct val="90000"/>
              </a:lnSpc>
              <a:spcBef>
                <a:spcPts val="588"/>
              </a:spcBef>
            </a:pPr>
            <a:endParaRPr lang="en-US" sz="1961" dirty="0" err="1">
              <a:solidFill>
                <a:prstClr val="white"/>
              </a:solidFill>
            </a:endParaRPr>
          </a:p>
        </p:txBody>
      </p:sp>
      <p:grpSp>
        <p:nvGrpSpPr>
          <p:cNvPr id="75" name="Group 74"/>
          <p:cNvGrpSpPr/>
          <p:nvPr/>
        </p:nvGrpSpPr>
        <p:grpSpPr>
          <a:xfrm>
            <a:off x="4230748" y="1623957"/>
            <a:ext cx="2696803" cy="3585699"/>
            <a:chOff x="4330625" y="1610892"/>
            <a:chExt cx="2750880" cy="3657600"/>
          </a:xfrm>
        </p:grpSpPr>
        <p:sp>
          <p:nvSpPr>
            <p:cNvPr id="81" name="Rectangle 80"/>
            <p:cNvSpPr/>
            <p:nvPr/>
          </p:nvSpPr>
          <p:spPr>
            <a:xfrm>
              <a:off x="4330625" y="1610892"/>
              <a:ext cx="2750880" cy="3657600"/>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nchorCtr="0"/>
            <a:lstStyle/>
            <a:p>
              <a:pPr algn="ctr" defTabSz="914314">
                <a:lnSpc>
                  <a:spcPct val="90000"/>
                </a:lnSpc>
                <a:spcBef>
                  <a:spcPts val="588"/>
                </a:spcBef>
              </a:pPr>
              <a:endParaRPr lang="en-US" sz="1961" dirty="0" err="1">
                <a:solidFill>
                  <a:prstClr val="white"/>
                </a:solidFill>
              </a:endParaRPr>
            </a:p>
          </p:txBody>
        </p:sp>
        <p:sp>
          <p:nvSpPr>
            <p:cNvPr id="82" name="Freeform 8"/>
            <p:cNvSpPr>
              <a:spLocks noEditPoints="1"/>
            </p:cNvSpPr>
            <p:nvPr/>
          </p:nvSpPr>
          <p:spPr bwMode="auto">
            <a:xfrm>
              <a:off x="4791665" y="2982492"/>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83" name="TextBox 82"/>
            <p:cNvSpPr txBox="1"/>
            <p:nvPr/>
          </p:nvSpPr>
          <p:spPr>
            <a:xfrm>
              <a:off x="4338305" y="1826336"/>
              <a:ext cx="2743200" cy="726353"/>
            </a:xfrm>
            <a:prstGeom prst="rect">
              <a:avLst/>
            </a:prstGeom>
            <a:noFill/>
          </p:spPr>
          <p:txBody>
            <a:bodyPr wrap="square" lIns="179285" tIns="143428" rIns="179285" bIns="143428" rtlCol="0">
              <a:spAutoFit/>
            </a:bodyPr>
            <a:lstStyle/>
            <a:p>
              <a:pPr algn="ctr" defTabSz="914314"/>
              <a:r>
                <a:rPr lang="en-US" sz="2745" dirty="0">
                  <a:solidFill>
                    <a:prstClr val="white"/>
                  </a:solidFill>
                  <a:latin typeface="Segoe UI Light"/>
                </a:rPr>
                <a:t>Heterogeneity</a:t>
              </a:r>
            </a:p>
          </p:txBody>
        </p:sp>
        <p:sp>
          <p:nvSpPr>
            <p:cNvPr id="84" name="TextBox 83"/>
            <p:cNvSpPr txBox="1"/>
            <p:nvPr/>
          </p:nvSpPr>
          <p:spPr>
            <a:xfrm>
              <a:off x="4338305" y="4111252"/>
              <a:ext cx="2743200" cy="1157240"/>
            </a:xfrm>
            <a:prstGeom prst="rect">
              <a:avLst/>
            </a:prstGeom>
            <a:noFill/>
          </p:spPr>
          <p:txBody>
            <a:bodyPr wrap="square" lIns="179285" tIns="143428" rIns="179285" bIns="143428" rtlCol="0">
              <a:spAutoFit/>
            </a:bodyPr>
            <a:lstStyle/>
            <a:p>
              <a:pPr algn="ctr" defTabSz="914314"/>
              <a:r>
                <a:rPr lang="en-US" sz="2745" dirty="0">
                  <a:solidFill>
                    <a:prstClr val="white"/>
                  </a:solidFill>
                  <a:latin typeface="Segoe UI Light"/>
                </a:rPr>
                <a:t>Open, Broad</a:t>
              </a:r>
            </a:p>
            <a:p>
              <a:pPr algn="ctr" defTabSz="914314"/>
              <a:r>
                <a:rPr lang="en-US" sz="2745" dirty="0">
                  <a:solidFill>
                    <a:prstClr val="white"/>
                  </a:solidFill>
                  <a:latin typeface="Segoe UI Light"/>
                </a:rPr>
                <a:t>and Flexible</a:t>
              </a:r>
            </a:p>
          </p:txBody>
        </p:sp>
      </p:grpSp>
      <p:pic>
        <p:nvPicPr>
          <p:cNvPr id="116" name="Picture 2" descr="https://mediabank.partners.extranet.microsoft.com/Assets/Active/M-Q/Microsoft_.NET/Microsoft_NET_ADO_.NET/Logos+Logotypes/NET-ADO_bL.png"/>
          <p:cNvPicPr>
            <a:picLocks noChangeAspect="1" noChangeArrowheads="1"/>
          </p:cNvPicPr>
          <p:nvPr/>
        </p:nvPicPr>
        <p:blipFill>
          <a:blip r:embed="rId4" cstate="print">
            <a:alphaModFix/>
            <a:grayscl/>
            <a:extLst>
              <a:ext uri="{BEBA8EAE-BF5A-486C-A8C5-ECC9F3942E4B}">
                <a14:imgProps xmlns:a14="http://schemas.microsoft.com/office/drawing/2010/main">
                  <a14:imgLayer r:embed="rId5">
                    <a14:imgEffect>
                      <a14:brightnessContrast bright="-100000"/>
                    </a14:imgEffect>
                  </a14:imgLayer>
                </a14:imgProps>
              </a:ext>
            </a:extLst>
          </a:blip>
          <a:srcRect r="31488"/>
          <a:stretch>
            <a:fillRect/>
          </a:stretch>
        </p:blipFill>
        <p:spPr bwMode="auto">
          <a:xfrm>
            <a:off x="8084855" y="1833244"/>
            <a:ext cx="729032" cy="222438"/>
          </a:xfrm>
          <a:prstGeom prst="rect">
            <a:avLst/>
          </a:prstGeom>
          <a:noFill/>
        </p:spPr>
      </p:pic>
      <p:pic>
        <p:nvPicPr>
          <p:cNvPr id="117" name="Picture 4" descr="http://www.jbase.com/new/products/images/java.png"/>
          <p:cNvPicPr>
            <a:picLocks noChangeAspect="1" noChangeArrowheads="1"/>
          </p:cNvPicPr>
          <p:nvPr/>
        </p:nvPicPr>
        <p:blipFill>
          <a:blip r:embed="rId6" cstate="print">
            <a:biLevel thresh="25000"/>
            <a:extLst>
              <a:ext uri="{BEBA8EAE-BF5A-486C-A8C5-ECC9F3942E4B}">
                <a14:imgProps xmlns:a14="http://schemas.microsoft.com/office/drawing/2010/main">
                  <a14:imgLayer r:embed="rId7">
                    <a14:imgEffect>
                      <a14:brightnessContrast bright="-100000"/>
                    </a14:imgEffect>
                  </a14:imgLayer>
                </a14:imgProps>
              </a:ext>
            </a:extLst>
          </a:blip>
          <a:srcRect/>
          <a:stretch>
            <a:fillRect/>
          </a:stretch>
        </p:blipFill>
        <p:spPr bwMode="auto">
          <a:xfrm>
            <a:off x="11271081" y="1667689"/>
            <a:ext cx="281026" cy="553548"/>
          </a:xfrm>
          <a:prstGeom prst="rect">
            <a:avLst/>
          </a:prstGeom>
          <a:noFill/>
        </p:spPr>
      </p:pic>
      <p:pic>
        <p:nvPicPr>
          <p:cNvPr id="118" name="Picture 117" descr="PHP.png"/>
          <p:cNvPicPr>
            <a:picLocks noChangeAspect="1"/>
          </p:cNvPicPr>
          <p:nvPr/>
        </p:nvPicPr>
        <p:blipFill>
          <a:blip r:embed="rId8" cstate="print">
            <a:biLevel thresh="75000"/>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8947583" y="1782571"/>
            <a:ext cx="466901" cy="259238"/>
          </a:xfrm>
          <a:prstGeom prst="rect">
            <a:avLst/>
          </a:prstGeom>
          <a:noFill/>
        </p:spPr>
      </p:pic>
      <p:pic>
        <p:nvPicPr>
          <p:cNvPr id="119" name="Picture 118"/>
          <p:cNvPicPr>
            <a:picLocks noChangeAspect="1"/>
          </p:cNvPicPr>
          <p:nvPr/>
        </p:nvPicPr>
        <p:blipFill>
          <a:blip r:embed="rId10" cstate="print">
            <a:duotone>
              <a:prstClr val="black"/>
              <a:schemeClr val="tx2">
                <a:tint val="45000"/>
                <a:satMod val="400000"/>
              </a:schemeClr>
            </a:duotone>
            <a:extLst>
              <a:ext uri="{BEBA8EAE-BF5A-486C-A8C5-ECC9F3942E4B}">
                <a14:imgProps xmlns:a14="http://schemas.microsoft.com/office/drawing/2010/main">
                  <a14:imgLayer r:embed="rId11">
                    <a14:imgEffect>
                      <a14:colorTemperature colorTemp="109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377900" y="1836984"/>
            <a:ext cx="770241" cy="214958"/>
          </a:xfrm>
          <a:prstGeom prst="rect">
            <a:avLst/>
          </a:prstGeom>
          <a:noFill/>
        </p:spPr>
      </p:pic>
      <p:pic>
        <p:nvPicPr>
          <p:cNvPr id="120" name="Picture 119"/>
          <p:cNvPicPr>
            <a:picLocks noChangeAspect="1"/>
          </p:cNvPicPr>
          <p:nvPr/>
        </p:nvPicPr>
        <p:blipFill>
          <a:blip r:embed="rId12">
            <a:duotone>
              <a:prstClr val="black"/>
              <a:schemeClr val="accent3">
                <a:tint val="45000"/>
                <a:satMod val="400000"/>
              </a:schemeClr>
            </a:duotone>
            <a:lum bright="-100000" contrast="-100000"/>
          </a:blip>
          <a:stretch>
            <a:fillRect/>
          </a:stretch>
        </p:blipFill>
        <p:spPr>
          <a:xfrm>
            <a:off x="9526666" y="1850055"/>
            <a:ext cx="728296" cy="188816"/>
          </a:xfrm>
          <a:prstGeom prst="rect">
            <a:avLst/>
          </a:prstGeom>
          <a:noFill/>
        </p:spPr>
      </p:pic>
      <p:grpSp>
        <p:nvGrpSpPr>
          <p:cNvPr id="87" name="Group 86"/>
          <p:cNvGrpSpPr/>
          <p:nvPr/>
        </p:nvGrpSpPr>
        <p:grpSpPr>
          <a:xfrm>
            <a:off x="8206912" y="4538486"/>
            <a:ext cx="1114069" cy="538083"/>
            <a:chOff x="8781204" y="4810762"/>
            <a:chExt cx="1739415" cy="679426"/>
          </a:xfrm>
        </p:grpSpPr>
        <p:grpSp>
          <p:nvGrpSpPr>
            <p:cNvPr id="110" name="Group 109"/>
            <p:cNvGrpSpPr/>
            <p:nvPr/>
          </p:nvGrpSpPr>
          <p:grpSpPr>
            <a:xfrm>
              <a:off x="8781204" y="4827520"/>
              <a:ext cx="706100" cy="617542"/>
              <a:chOff x="7110684" y="4142550"/>
              <a:chExt cx="583484" cy="552708"/>
            </a:xfrm>
            <a:solidFill>
              <a:srgbClr val="000000"/>
            </a:solidFill>
          </p:grpSpPr>
          <p:sp>
            <p:nvSpPr>
              <p:cNvPr id="112" name="Freeform 12"/>
              <p:cNvSpPr>
                <a:spLocks/>
              </p:cNvSpPr>
              <p:nvPr/>
            </p:nvSpPr>
            <p:spPr bwMode="auto">
              <a:xfrm>
                <a:off x="7386509" y="4142550"/>
                <a:ext cx="307659"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113"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114" name="Freeform 14"/>
              <p:cNvSpPr>
                <a:spLocks/>
              </p:cNvSpPr>
              <p:nvPr/>
            </p:nvSpPr>
            <p:spPr bwMode="auto">
              <a:xfrm>
                <a:off x="7386508"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115"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grpSp>
        <p:sp>
          <p:nvSpPr>
            <p:cNvPr id="111" name="Freeform 6"/>
            <p:cNvSpPr>
              <a:spLocks noEditPoints="1"/>
            </p:cNvSpPr>
            <p:nvPr/>
          </p:nvSpPr>
          <p:spPr bwMode="auto">
            <a:xfrm>
              <a:off x="9876754"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grpSp>
      <p:grpSp>
        <p:nvGrpSpPr>
          <p:cNvPr id="89" name="Group 88"/>
          <p:cNvGrpSpPr/>
          <p:nvPr/>
        </p:nvGrpSpPr>
        <p:grpSpPr>
          <a:xfrm>
            <a:off x="8190484" y="3916407"/>
            <a:ext cx="3102735" cy="350711"/>
            <a:chOff x="8285340" y="4130166"/>
            <a:chExt cx="3164952" cy="357743"/>
          </a:xfrm>
        </p:grpSpPr>
        <p:pic>
          <p:nvPicPr>
            <p:cNvPr id="108" name="Picture 107"/>
            <p:cNvPicPr>
              <a:picLocks noChangeAspect="1"/>
            </p:cNvPicPr>
            <p:nvPr/>
          </p:nvPicPr>
          <p:blipFill>
            <a:blip r:embed="rId13" cstate="print">
              <a:biLevel thresh="75000"/>
              <a:extLst>
                <a:ext uri="{BEBA8EAE-BF5A-486C-A8C5-ECC9F3942E4B}">
                  <a14:imgProps xmlns:a14="http://schemas.microsoft.com/office/drawing/2010/main">
                    <a14:imgLayer r:embed="rId14">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85340" y="4130166"/>
              <a:ext cx="1411580" cy="349803"/>
            </a:xfrm>
            <a:prstGeom prst="rect">
              <a:avLst/>
            </a:prstGeom>
          </p:spPr>
        </p:pic>
        <p:pic>
          <p:nvPicPr>
            <p:cNvPr id="109" name="Picture 2" descr="https://encrypted-tbn1.gstatic.com/images?q=tbn:ANd9GcSU4_TkMLpE3Fd8IzUzpdhHuyuUHMZj1NQSvjo-kBjZLpJnpc_Uxg"/>
            <p:cNvPicPr>
              <a:picLocks noChangeAspect="1" noChangeArrowheads="1"/>
            </p:cNvPicPr>
            <p:nvPr/>
          </p:nvPicPr>
          <p:blipFill>
            <a:blip r:embed="rId15" cstate="print">
              <a:biLevel thresh="25000"/>
              <a:extLst>
                <a:ext uri="{BEBA8EAE-BF5A-486C-A8C5-ECC9F3942E4B}">
                  <a14:imgProps xmlns:a14="http://schemas.microsoft.com/office/drawing/2010/main">
                    <a14:imgLayer r:embed="rId16">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982474" y="4150046"/>
              <a:ext cx="1467818" cy="337863"/>
            </a:xfrm>
            <a:prstGeom prst="rect">
              <a:avLst/>
            </a:prstGeom>
            <a:noFill/>
            <a:extLst>
              <a:ext uri="{909E8E84-426E-40DD-AFC4-6F175D3DCCD1}">
                <a14:hiddenFill xmlns:a14="http://schemas.microsoft.com/office/drawing/2010/main">
                  <a:solidFill>
                    <a:srgbClr val="FFFFFF"/>
                  </a:solidFill>
                </a14:hiddenFill>
              </a:ext>
            </a:extLst>
          </p:spPr>
        </p:pic>
      </p:grpSp>
      <p:pic>
        <p:nvPicPr>
          <p:cNvPr id="103" name="Picture 10" descr="https://encrypted-tbn3.gstatic.com/images?q=tbn:ANd9GcQgAB8I4GUYPGAuHqEufTpFML_JWZior9mwUJP3P5Tro4I_bcL5"/>
          <p:cNvPicPr>
            <a:picLocks noChangeAspect="1" noChangeArrowheads="1"/>
          </p:cNvPicPr>
          <p:nvPr/>
        </p:nvPicPr>
        <p:blipFill>
          <a:blip r:embed="rId17" cstate="print">
            <a:extLst>
              <a:ext uri="{BEBA8EAE-BF5A-486C-A8C5-ECC9F3942E4B}">
                <a14:imgProps xmlns:a14="http://schemas.microsoft.com/office/drawing/2010/main">
                  <a14:imgLayer r:embed="rId18">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151920" y="2403018"/>
            <a:ext cx="535058" cy="514423"/>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19" cstate="print">
            <a:biLevel thresh="25000"/>
            <a:extLst>
              <a:ext uri="{BEBA8EAE-BF5A-486C-A8C5-ECC9F3942E4B}">
                <a14:imgProps xmlns:a14="http://schemas.microsoft.com/office/drawing/2010/main">
                  <a14:imgLayer r:embed="rId20">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774237" y="2393916"/>
            <a:ext cx="734100" cy="523524"/>
          </a:xfrm>
          <a:prstGeom prst="rect">
            <a:avLst/>
          </a:prstGeom>
        </p:spPr>
      </p:pic>
      <p:grpSp>
        <p:nvGrpSpPr>
          <p:cNvPr id="105" name="Group 104"/>
          <p:cNvGrpSpPr/>
          <p:nvPr/>
        </p:nvGrpSpPr>
        <p:grpSpPr>
          <a:xfrm>
            <a:off x="9647013" y="2359252"/>
            <a:ext cx="487601" cy="558188"/>
            <a:chOff x="11227523" y="2315027"/>
            <a:chExt cx="565700" cy="647594"/>
          </a:xfrm>
        </p:grpSpPr>
        <p:pic>
          <p:nvPicPr>
            <p:cNvPr id="106" name="Picture 105"/>
            <p:cNvPicPr>
              <a:picLocks noChangeAspect="1"/>
            </p:cNvPicPr>
            <p:nvPr/>
          </p:nvPicPr>
          <p:blipFill rotWithShape="1">
            <a:blip r:embed="rId21" cstate="print">
              <a:biLevel thresh="75000"/>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22" cstate="print">
              <a:biLevel thresh="75000"/>
              <a:extLst>
                <a:ext uri="{BEBA8EAE-BF5A-486C-A8C5-ECC9F3942E4B}">
                  <a14:imgProps xmlns:a14="http://schemas.microsoft.com/office/drawing/2010/main">
                    <a14:imgLayer r:embed="rId2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00" name="Picture 7"/>
          <p:cNvPicPr>
            <a:picLocks noChangeAspect="1" noChangeArrowheads="1"/>
          </p:cNvPicPr>
          <p:nvPr/>
        </p:nvPicPr>
        <p:blipFill>
          <a:blip r:embed="rId24" cstate="print">
            <a:biLevel thresh="75000"/>
            <a:extLst>
              <a:ext uri="{28A0092B-C50C-407E-A947-70E740481C1C}">
                <a14:useLocalDpi xmlns:a14="http://schemas.microsoft.com/office/drawing/2010/main" val="0"/>
              </a:ext>
            </a:extLst>
          </a:blip>
          <a:srcRect/>
          <a:stretch>
            <a:fillRect/>
          </a:stretch>
        </p:blipFill>
        <p:spPr bwMode="auto">
          <a:xfrm>
            <a:off x="9007612" y="3107109"/>
            <a:ext cx="325327" cy="530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8"/>
          <p:cNvPicPr>
            <a:picLocks noChangeAspect="1" noChangeArrowheads="1"/>
          </p:cNvPicPr>
          <p:nvPr/>
        </p:nvPicPr>
        <p:blipFill>
          <a:blip r:embed="rId25" cstate="print">
            <a:biLevel thresh="75000"/>
            <a:extLst>
              <a:ext uri="{28A0092B-C50C-407E-A947-70E740481C1C}">
                <a14:useLocalDpi xmlns:a14="http://schemas.microsoft.com/office/drawing/2010/main" val="0"/>
              </a:ext>
            </a:extLst>
          </a:blip>
          <a:srcRect/>
          <a:stretch>
            <a:fillRect/>
          </a:stretch>
        </p:blipFill>
        <p:spPr bwMode="auto">
          <a:xfrm>
            <a:off x="9734442" y="3099005"/>
            <a:ext cx="310530" cy="533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26" cstate="print">
            <a:biLevel thresh="75000"/>
            <a:extLst>
              <a:ext uri="{28A0092B-C50C-407E-A947-70E740481C1C}">
                <a14:useLocalDpi xmlns:a14="http://schemas.microsoft.com/office/drawing/2010/main" val="0"/>
              </a:ext>
            </a:extLst>
          </a:blip>
          <a:srcRect/>
          <a:stretch>
            <a:fillRect/>
          </a:stretch>
        </p:blipFill>
        <p:spPr bwMode="auto">
          <a:xfrm>
            <a:off x="8180222" y="3119222"/>
            <a:ext cx="438980" cy="513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2" name="Straight Connector 121"/>
          <p:cNvCxnSpPr/>
          <p:nvPr/>
        </p:nvCxnSpPr>
        <p:spPr>
          <a:xfrm>
            <a:off x="7208351" y="1586580"/>
            <a:ext cx="4392481"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7208351" y="2302346"/>
            <a:ext cx="4392481"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7208351" y="3018113"/>
            <a:ext cx="4392481"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7208351" y="3733879"/>
            <a:ext cx="4392481"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7208351" y="5165411"/>
            <a:ext cx="4392481"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7208351" y="4449646"/>
            <a:ext cx="4392481"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7128979" y="1776413"/>
            <a:ext cx="908892" cy="273280"/>
          </a:xfrm>
          <a:prstGeom prst="rect">
            <a:avLst/>
          </a:prstGeom>
          <a:noFill/>
        </p:spPr>
        <p:txBody>
          <a:bodyPr wrap="square" rtlCol="0">
            <a:spAutoFit/>
          </a:bodyPr>
          <a:lstStyle/>
          <a:p>
            <a:pPr defTabSz="914314"/>
            <a:r>
              <a:rPr lang="en-US" sz="1176" dirty="0">
                <a:solidFill>
                  <a:schemeClr val="accent5"/>
                </a:solidFill>
              </a:rPr>
              <a:t>Languages</a:t>
            </a:r>
          </a:p>
        </p:txBody>
      </p:sp>
      <p:sp>
        <p:nvSpPr>
          <p:cNvPr id="129" name="TextBox 128"/>
          <p:cNvSpPr txBox="1"/>
          <p:nvPr/>
        </p:nvSpPr>
        <p:spPr>
          <a:xfrm>
            <a:off x="7118222" y="2524453"/>
            <a:ext cx="1568756" cy="271554"/>
          </a:xfrm>
          <a:prstGeom prst="rect">
            <a:avLst/>
          </a:prstGeom>
          <a:noFill/>
        </p:spPr>
        <p:txBody>
          <a:bodyPr wrap="square" rtlCol="0">
            <a:spAutoFit/>
          </a:bodyPr>
          <a:lstStyle/>
          <a:p>
            <a:pPr defTabSz="914314"/>
            <a:r>
              <a:rPr lang="en-US" sz="1176" dirty="0">
                <a:solidFill>
                  <a:schemeClr val="accent5"/>
                </a:solidFill>
              </a:rPr>
              <a:t>CMS</a:t>
            </a:r>
          </a:p>
        </p:txBody>
      </p:sp>
      <p:sp>
        <p:nvSpPr>
          <p:cNvPr id="130" name="TextBox 129"/>
          <p:cNvSpPr txBox="1"/>
          <p:nvPr/>
        </p:nvSpPr>
        <p:spPr>
          <a:xfrm>
            <a:off x="7118222" y="3240219"/>
            <a:ext cx="1568756" cy="271554"/>
          </a:xfrm>
          <a:prstGeom prst="rect">
            <a:avLst/>
          </a:prstGeom>
          <a:noFill/>
        </p:spPr>
        <p:txBody>
          <a:bodyPr wrap="square" rtlCol="0">
            <a:spAutoFit/>
          </a:bodyPr>
          <a:lstStyle/>
          <a:p>
            <a:pPr defTabSz="914314"/>
            <a:r>
              <a:rPr lang="en-US" sz="1176" dirty="0">
                <a:solidFill>
                  <a:schemeClr val="accent5"/>
                </a:solidFill>
              </a:rPr>
              <a:t>Devices</a:t>
            </a:r>
          </a:p>
        </p:txBody>
      </p:sp>
      <p:sp>
        <p:nvSpPr>
          <p:cNvPr id="131" name="TextBox 130"/>
          <p:cNvSpPr txBox="1"/>
          <p:nvPr/>
        </p:nvSpPr>
        <p:spPr>
          <a:xfrm>
            <a:off x="7118222" y="3955985"/>
            <a:ext cx="1568756" cy="271554"/>
          </a:xfrm>
          <a:prstGeom prst="rect">
            <a:avLst/>
          </a:prstGeom>
          <a:noFill/>
        </p:spPr>
        <p:txBody>
          <a:bodyPr wrap="square" rtlCol="0">
            <a:spAutoFit/>
          </a:bodyPr>
          <a:lstStyle/>
          <a:p>
            <a:pPr defTabSz="914314"/>
            <a:r>
              <a:rPr lang="en-US" sz="1176" dirty="0">
                <a:solidFill>
                  <a:schemeClr val="accent5"/>
                </a:solidFill>
              </a:rPr>
              <a:t>Databases</a:t>
            </a:r>
          </a:p>
        </p:txBody>
      </p:sp>
      <p:sp>
        <p:nvSpPr>
          <p:cNvPr id="132" name="TextBox 131"/>
          <p:cNvSpPr txBox="1"/>
          <p:nvPr/>
        </p:nvSpPr>
        <p:spPr>
          <a:xfrm>
            <a:off x="7161252" y="4548959"/>
            <a:ext cx="876619" cy="452590"/>
          </a:xfrm>
          <a:prstGeom prst="rect">
            <a:avLst/>
          </a:prstGeom>
          <a:noFill/>
        </p:spPr>
        <p:txBody>
          <a:bodyPr wrap="square" rtlCol="0">
            <a:spAutoFit/>
          </a:bodyPr>
          <a:lstStyle/>
          <a:p>
            <a:pPr defTabSz="914314"/>
            <a:r>
              <a:rPr lang="en-US" sz="1176" dirty="0">
                <a:solidFill>
                  <a:schemeClr val="accent5"/>
                </a:solidFill>
              </a:rPr>
              <a:t>Operating </a:t>
            </a:r>
            <a:br>
              <a:rPr lang="en-US" sz="1176" dirty="0">
                <a:solidFill>
                  <a:schemeClr val="accent5"/>
                </a:solidFill>
              </a:rPr>
            </a:br>
            <a:r>
              <a:rPr lang="en-US" sz="1176" dirty="0">
                <a:solidFill>
                  <a:schemeClr val="accent5"/>
                </a:solidFill>
              </a:rPr>
              <a:t>systems</a:t>
            </a:r>
          </a:p>
        </p:txBody>
      </p:sp>
    </p:spTree>
    <p:extLst>
      <p:ext uri="{BB962C8B-B14F-4D97-AF65-F5344CB8AC3E}">
        <p14:creationId xmlns:p14="http://schemas.microsoft.com/office/powerpoint/2010/main" val="1367929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nodeType="withEffect">
                                  <p:stCondLst>
                                    <p:cond delay="0"/>
                                  </p:stCondLst>
                                  <p:childTnLst>
                                    <p:animMotion origin="layout" path="M -3.95833E-6 2.96296E-6 L -3.95833E-6 0.52268 " pathEditMode="relative" rAng="0" ptsTypes="AA">
                                      <p:cBhvr>
                                        <p:cTn id="6" dur="500" fill="hold"/>
                                        <p:tgtEl>
                                          <p:spTgt spid="59"/>
                                        </p:tgtEl>
                                        <p:attrNameLst>
                                          <p:attrName>ppt_x</p:attrName>
                                          <p:attrName>ppt_y</p:attrName>
                                        </p:attrNameLst>
                                      </p:cBhvr>
                                      <p:rCtr x="0" y="26134"/>
                                    </p:animMotion>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0" name="Title 49"/>
          <p:cNvSpPr>
            <a:spLocks noGrp="1"/>
          </p:cNvSpPr>
          <p:nvPr>
            <p:ph type="title"/>
          </p:nvPr>
        </p:nvSpPr>
        <p:spPr>
          <a:xfrm>
            <a:off x="222735" y="177043"/>
            <a:ext cx="11655840" cy="899537"/>
          </a:xfrm>
        </p:spPr>
        <p:txBody>
          <a:bodyPr/>
          <a:lstStyle/>
          <a:p>
            <a:r>
              <a:rPr lang="en-US" sz="5100" dirty="0"/>
              <a:t>Open Source on Azure: Industry Trends</a:t>
            </a:r>
          </a:p>
        </p:txBody>
      </p:sp>
      <p:grpSp>
        <p:nvGrpSpPr>
          <p:cNvPr id="9" name="Group 8"/>
          <p:cNvGrpSpPr/>
          <p:nvPr/>
        </p:nvGrpSpPr>
        <p:grpSpPr>
          <a:xfrm>
            <a:off x="3213217" y="1140335"/>
            <a:ext cx="2709535" cy="5472763"/>
            <a:chOff x="3213217" y="1140335"/>
            <a:chExt cx="2709535" cy="5472763"/>
          </a:xfrm>
        </p:grpSpPr>
        <p:sp>
          <p:nvSpPr>
            <p:cNvPr id="39" name="Rectangle 38"/>
            <p:cNvSpPr/>
            <p:nvPr/>
          </p:nvSpPr>
          <p:spPr>
            <a:xfrm>
              <a:off x="3213217" y="1994028"/>
              <a:ext cx="2706630" cy="1913267"/>
            </a:xfrm>
            <a:prstGeom prst="rect">
              <a:avLst/>
            </a:prstGeom>
            <a:blipFill>
              <a:blip r:embed="rId4">
                <a:extLst>
                  <a:ext uri="{28A0092B-C50C-407E-A947-70E740481C1C}">
                    <a14:useLocalDpi xmlns:a14="http://schemas.microsoft.com/office/drawing/2010/main" val="0"/>
                  </a:ext>
                </a:extLst>
              </a:blip>
              <a:srcRect/>
              <a:stretch>
                <a:fillRect l="-34000" t="-24988" r="-34000" b="-16872"/>
              </a:stretch>
            </a:blipFill>
            <a:ln>
              <a:noFill/>
            </a:ln>
            <a:effectLst/>
          </p:spPr>
          <p:txBody>
            <a:bodyPr/>
            <a:lstStyle/>
            <a:p>
              <a:endParaRPr lang="en-US"/>
            </a:p>
          </p:txBody>
        </p:sp>
        <p:sp>
          <p:nvSpPr>
            <p:cNvPr id="58" name="Rectangle 57"/>
            <p:cNvSpPr/>
            <p:nvPr/>
          </p:nvSpPr>
          <p:spPr bwMode="auto">
            <a:xfrm>
              <a:off x="3213218" y="1140335"/>
              <a:ext cx="2709534" cy="853693"/>
            </a:xfrm>
            <a:prstGeom prst="rect">
              <a:avLst/>
            </a:prstGeom>
            <a:solidFill>
              <a:srgbClr val="5B9B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43428" rIns="179285" bIns="143428" numCol="1" spcCol="0" rtlCol="0" fromWordArt="0" anchor="ctr" anchorCtr="0" forceAA="0" compatLnSpc="1">
              <a:prstTxWarp prst="textNoShape">
                <a:avLst/>
              </a:prstTxWarp>
              <a:noAutofit/>
            </a:bodyPr>
            <a:lstStyle/>
            <a:p>
              <a:pPr algn="ctr" defTabSz="914102" fontAlgn="base">
                <a:lnSpc>
                  <a:spcPct val="85000"/>
                </a:lnSpc>
                <a:spcBef>
                  <a:spcPct val="0"/>
                </a:spcBef>
                <a:spcAft>
                  <a:spcPct val="0"/>
                </a:spcAft>
              </a:pPr>
              <a:r>
                <a:rPr lang="en-US" sz="1568" b="1" dirty="0">
                  <a:gradFill>
                    <a:gsLst>
                      <a:gs pos="0">
                        <a:schemeClr val="bg1"/>
                      </a:gs>
                      <a:gs pos="100000">
                        <a:schemeClr val="bg1"/>
                      </a:gs>
                    </a:gsLst>
                    <a:lin ang="5400000" scaled="1"/>
                  </a:gradFill>
                  <a:ea typeface="Segoe UI" pitchFamily="34" charset="0"/>
                  <a:cs typeface="Segoe UI" pitchFamily="34" charset="0"/>
                </a:rPr>
                <a:t>Hosted Services</a:t>
              </a:r>
            </a:p>
          </p:txBody>
        </p:sp>
        <p:grpSp>
          <p:nvGrpSpPr>
            <p:cNvPr id="7" name="Group 6"/>
            <p:cNvGrpSpPr/>
            <p:nvPr/>
          </p:nvGrpSpPr>
          <p:grpSpPr>
            <a:xfrm>
              <a:off x="3213218" y="3907295"/>
              <a:ext cx="2709534" cy="2705803"/>
              <a:chOff x="3165355" y="3985148"/>
              <a:chExt cx="2763866" cy="2760060"/>
            </a:xfrm>
          </p:grpSpPr>
          <p:sp>
            <p:nvSpPr>
              <p:cNvPr id="57" name="Rectangle 56"/>
              <p:cNvSpPr/>
              <p:nvPr/>
            </p:nvSpPr>
            <p:spPr bwMode="auto">
              <a:xfrm>
                <a:off x="3165355" y="3985148"/>
                <a:ext cx="2763866" cy="2760060"/>
              </a:xfrm>
              <a:prstGeom prst="rect">
                <a:avLst/>
              </a:prstGeom>
              <a:solidFill>
                <a:srgbClr val="5B9B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43428" rIns="179285" bIns="143428" numCol="1" spcCol="0" rtlCol="0" fromWordArt="0" anchor="t" anchorCtr="0" forceAA="0" compatLnSpc="1">
                <a:prstTxWarp prst="textNoShape">
                  <a:avLst/>
                </a:prstTxWarp>
                <a:noAutofit/>
              </a:bodyPr>
              <a:lstStyle/>
              <a:p>
                <a:pPr>
                  <a:lnSpc>
                    <a:spcPct val="90000"/>
                  </a:lnSpc>
                  <a:spcAft>
                    <a:spcPts val="784"/>
                  </a:spcAft>
                  <a:defRPr/>
                </a:pPr>
                <a:r>
                  <a:rPr lang="en-US" sz="1400" dirty="0">
                    <a:gradFill>
                      <a:gsLst>
                        <a:gs pos="0">
                          <a:schemeClr val="bg1"/>
                        </a:gs>
                        <a:gs pos="100000">
                          <a:schemeClr val="bg1"/>
                        </a:gs>
                      </a:gsLst>
                      <a:lin ang="5400000" scaled="1"/>
                    </a:gradFill>
                  </a:rPr>
                  <a:t>Commercial and Community Distributions, Strong Partner ecosystem</a:t>
                </a:r>
              </a:p>
              <a:p>
                <a:pPr>
                  <a:lnSpc>
                    <a:spcPct val="90000"/>
                  </a:lnSpc>
                  <a:spcAft>
                    <a:spcPts val="784"/>
                  </a:spcAft>
                  <a:defRPr/>
                </a:pPr>
                <a:endParaRPr lang="en-US" sz="1400" b="1" dirty="0">
                  <a:gradFill>
                    <a:gsLst>
                      <a:gs pos="0">
                        <a:schemeClr val="bg1"/>
                      </a:gs>
                      <a:gs pos="100000">
                        <a:schemeClr val="bg1"/>
                      </a:gs>
                    </a:gsLst>
                    <a:lin ang="5400000" scaled="1"/>
                  </a:gradFill>
                </a:endParaRPr>
              </a:p>
              <a:p>
                <a:pPr marL="285750" indent="-285750">
                  <a:lnSpc>
                    <a:spcPct val="90000"/>
                  </a:lnSpc>
                  <a:spcAft>
                    <a:spcPts val="784"/>
                  </a:spcAft>
                  <a:buFont typeface="Arial" panose="020B0604020202020204" pitchFamily="34" charset="0"/>
                  <a:buChar char="•"/>
                  <a:defRPr/>
                </a:pPr>
                <a:r>
                  <a:rPr lang="en-US" sz="1400" dirty="0">
                    <a:gradFill>
                      <a:gsLst>
                        <a:gs pos="0">
                          <a:schemeClr val="bg1"/>
                        </a:gs>
                        <a:gs pos="100000">
                          <a:schemeClr val="bg1"/>
                        </a:gs>
                      </a:gsLst>
                      <a:lin ang="5400000" scaled="1"/>
                    </a:gradFill>
                  </a:rPr>
                  <a:t>Extend to Cloud</a:t>
                </a:r>
              </a:p>
              <a:p>
                <a:pPr marL="285750" indent="-285750">
                  <a:lnSpc>
                    <a:spcPct val="90000"/>
                  </a:lnSpc>
                  <a:spcAft>
                    <a:spcPts val="784"/>
                  </a:spcAft>
                  <a:buFont typeface="Arial" panose="020B0604020202020204" pitchFamily="34" charset="0"/>
                  <a:buChar char="•"/>
                  <a:defRPr/>
                </a:pPr>
                <a:r>
                  <a:rPr lang="en-US" sz="1400" dirty="0">
                    <a:gradFill>
                      <a:gsLst>
                        <a:gs pos="0">
                          <a:schemeClr val="bg1"/>
                        </a:gs>
                        <a:gs pos="100000">
                          <a:schemeClr val="bg1"/>
                        </a:gs>
                      </a:gsLst>
                      <a:lin ang="5400000" scaled="1"/>
                    </a:gradFill>
                  </a:rPr>
                  <a:t>Lift &amp; Shift VMs</a:t>
                </a:r>
              </a:p>
              <a:p>
                <a:pPr marL="285750" indent="-285750">
                  <a:lnSpc>
                    <a:spcPct val="90000"/>
                  </a:lnSpc>
                  <a:spcAft>
                    <a:spcPts val="784"/>
                  </a:spcAft>
                  <a:buFont typeface="Arial" panose="020B0604020202020204" pitchFamily="34" charset="0"/>
                  <a:buChar char="•"/>
                  <a:defRPr/>
                </a:pPr>
                <a:r>
                  <a:rPr lang="en-US" sz="1400" dirty="0">
                    <a:gradFill>
                      <a:gsLst>
                        <a:gs pos="0">
                          <a:schemeClr val="bg1"/>
                        </a:gs>
                        <a:gs pos="100000">
                          <a:schemeClr val="bg1"/>
                        </a:gs>
                      </a:gsLst>
                      <a:lin ang="5400000" scaled="1"/>
                    </a:gradFill>
                  </a:rPr>
                  <a:t>Big Data Analytics</a:t>
                </a:r>
              </a:p>
            </p:txBody>
          </p:sp>
          <p:pic>
            <p:nvPicPr>
              <p:cNvPr id="65" name="Picture 64"/>
              <p:cNvPicPr>
                <a:picLocks noChangeAspect="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559893" y="6130714"/>
                <a:ext cx="2001211" cy="475194"/>
              </a:xfrm>
              <a:prstGeom prst="rect">
                <a:avLst/>
              </a:prstGeom>
            </p:spPr>
          </p:pic>
        </p:grpSp>
      </p:grpSp>
      <p:grpSp>
        <p:nvGrpSpPr>
          <p:cNvPr id="11" name="Group 10"/>
          <p:cNvGrpSpPr/>
          <p:nvPr/>
        </p:nvGrpSpPr>
        <p:grpSpPr>
          <a:xfrm>
            <a:off x="8890996" y="1140335"/>
            <a:ext cx="2715344" cy="5472763"/>
            <a:chOff x="8890996" y="1140335"/>
            <a:chExt cx="2715344" cy="5472763"/>
          </a:xfrm>
        </p:grpSpPr>
        <p:sp>
          <p:nvSpPr>
            <p:cNvPr id="41" name="Rectangle 40"/>
            <p:cNvSpPr/>
            <p:nvPr/>
          </p:nvSpPr>
          <p:spPr>
            <a:xfrm>
              <a:off x="8890996" y="1994027"/>
              <a:ext cx="2715343" cy="1913268"/>
            </a:xfrm>
            <a:prstGeom prst="rect">
              <a:avLst/>
            </a:prstGeom>
            <a:blipFill>
              <a:blip r:embed="rId7" cstate="print">
                <a:extLst>
                  <a:ext uri="{28A0092B-C50C-407E-A947-70E740481C1C}">
                    <a14:useLocalDpi xmlns:a14="http://schemas.microsoft.com/office/drawing/2010/main" val="0"/>
                  </a:ext>
                </a:extLst>
              </a:blip>
              <a:srcRect/>
              <a:stretch>
                <a:fillRect l="-42000" t="-20928" r="-42000" b="-21542"/>
              </a:stretch>
            </a:blipFill>
            <a:ln>
              <a:noFill/>
            </a:ln>
            <a:effectLst/>
          </p:spPr>
          <p:txBody>
            <a:bodyPr/>
            <a:lstStyle/>
            <a:p>
              <a:endParaRPr lang="en-US"/>
            </a:p>
          </p:txBody>
        </p:sp>
        <p:sp>
          <p:nvSpPr>
            <p:cNvPr id="27" name="Rectangle 26"/>
            <p:cNvSpPr/>
            <p:nvPr/>
          </p:nvSpPr>
          <p:spPr bwMode="auto">
            <a:xfrm>
              <a:off x="8896805" y="1140335"/>
              <a:ext cx="2709534" cy="853693"/>
            </a:xfrm>
            <a:prstGeom prst="rect">
              <a:avLst/>
            </a:prstGeom>
            <a:solidFill>
              <a:srgbClr val="5B9B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43428" rIns="179285" bIns="143428" numCol="1" spcCol="0" rtlCol="0" fromWordArt="0" anchor="ctr" anchorCtr="0" forceAA="0" compatLnSpc="1">
              <a:prstTxWarp prst="textNoShape">
                <a:avLst/>
              </a:prstTxWarp>
              <a:noAutofit/>
            </a:bodyPr>
            <a:lstStyle/>
            <a:p>
              <a:pPr algn="ctr" defTabSz="914102" fontAlgn="base">
                <a:lnSpc>
                  <a:spcPct val="85000"/>
                </a:lnSpc>
                <a:spcBef>
                  <a:spcPct val="0"/>
                </a:spcBef>
                <a:spcAft>
                  <a:spcPct val="0"/>
                </a:spcAft>
              </a:pPr>
              <a:r>
                <a:rPr lang="en-US" sz="1568" b="1" dirty="0">
                  <a:gradFill>
                    <a:gsLst>
                      <a:gs pos="0">
                        <a:schemeClr val="bg1"/>
                      </a:gs>
                      <a:gs pos="100000">
                        <a:schemeClr val="bg1"/>
                      </a:gs>
                    </a:gsLst>
                    <a:lin ang="5400000" scaled="1"/>
                  </a:gradFill>
                  <a:ea typeface="Segoe UI" pitchFamily="34" charset="0"/>
                  <a:cs typeface="Segoe UI" pitchFamily="34" charset="0"/>
                </a:rPr>
                <a:t>Internet of Things</a:t>
              </a:r>
            </a:p>
          </p:txBody>
        </p:sp>
        <p:grpSp>
          <p:nvGrpSpPr>
            <p:cNvPr id="10" name="Group 9"/>
            <p:cNvGrpSpPr/>
            <p:nvPr/>
          </p:nvGrpSpPr>
          <p:grpSpPr>
            <a:xfrm>
              <a:off x="8893901" y="3907295"/>
              <a:ext cx="2712439" cy="2705803"/>
              <a:chOff x="8959947" y="3985148"/>
              <a:chExt cx="2766829" cy="2760060"/>
            </a:xfrm>
          </p:grpSpPr>
          <p:sp>
            <p:nvSpPr>
              <p:cNvPr id="26" name="Rectangle 25"/>
              <p:cNvSpPr/>
              <p:nvPr/>
            </p:nvSpPr>
            <p:spPr bwMode="auto">
              <a:xfrm>
                <a:off x="8959947" y="3985148"/>
                <a:ext cx="2766829" cy="2760060"/>
              </a:xfrm>
              <a:prstGeom prst="rect">
                <a:avLst/>
              </a:prstGeom>
              <a:solidFill>
                <a:srgbClr val="5B9B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43428" rIns="179285" bIns="143428" numCol="1" spcCol="0" rtlCol="0" fromWordArt="0" anchor="t" anchorCtr="0" forceAA="0" compatLnSpc="1">
                <a:prstTxWarp prst="textNoShape">
                  <a:avLst/>
                </a:prstTxWarp>
                <a:noAutofit/>
              </a:bodyPr>
              <a:lstStyle/>
              <a:p>
                <a:pPr fontAlgn="base">
                  <a:lnSpc>
                    <a:spcPct val="90000"/>
                  </a:lnSpc>
                  <a:spcBef>
                    <a:spcPct val="0"/>
                  </a:spcBef>
                  <a:spcAft>
                    <a:spcPts val="588"/>
                  </a:spcAft>
                  <a:defRPr/>
                </a:pPr>
                <a:r>
                  <a:rPr lang="en-US" sz="1400" dirty="0">
                    <a:gradFill>
                      <a:gsLst>
                        <a:gs pos="0">
                          <a:schemeClr val="bg1"/>
                        </a:gs>
                        <a:gs pos="100000">
                          <a:schemeClr val="bg1"/>
                        </a:gs>
                      </a:gsLst>
                      <a:lin ang="5400000" scaled="1"/>
                    </a:gradFill>
                  </a:rPr>
                  <a:t>Powerful backend for all devices, RESTful interfaces, AMQP support</a:t>
                </a:r>
              </a:p>
              <a:p>
                <a:pPr fontAlgn="base">
                  <a:lnSpc>
                    <a:spcPct val="90000"/>
                  </a:lnSpc>
                  <a:spcBef>
                    <a:spcPct val="0"/>
                  </a:spcBef>
                  <a:spcAft>
                    <a:spcPts val="588"/>
                  </a:spcAft>
                  <a:defRPr/>
                </a:pPr>
                <a:endParaRPr lang="en-US" sz="1400" dirty="0">
                  <a:gradFill>
                    <a:gsLst>
                      <a:gs pos="0">
                        <a:schemeClr val="bg1"/>
                      </a:gs>
                      <a:gs pos="100000">
                        <a:schemeClr val="bg1"/>
                      </a:gs>
                    </a:gsLst>
                    <a:lin ang="5400000" scaled="1"/>
                  </a:gradFill>
                </a:endParaRPr>
              </a:p>
              <a:p>
                <a:pPr marL="285750" indent="-285750" defTabSz="914102" fontAlgn="base">
                  <a:lnSpc>
                    <a:spcPct val="90000"/>
                  </a:lnSpc>
                  <a:spcBef>
                    <a:spcPct val="0"/>
                  </a:spcBef>
                  <a:spcAft>
                    <a:spcPts val="784"/>
                  </a:spcAft>
                  <a:buFont typeface="Arial" panose="020B0604020202020204" pitchFamily="34" charset="0"/>
                  <a:buChar char="•"/>
                  <a:defRPr/>
                </a:pPr>
                <a:r>
                  <a:rPr lang="en-US" sz="1400" dirty="0">
                    <a:gradFill>
                      <a:gsLst>
                        <a:gs pos="0">
                          <a:schemeClr val="bg1"/>
                        </a:gs>
                        <a:gs pos="100000">
                          <a:schemeClr val="bg1"/>
                        </a:gs>
                      </a:gsLst>
                      <a:lin ang="5400000" scaled="1"/>
                    </a:gradFill>
                    <a:ea typeface="Segoe UI" pitchFamily="34" charset="0"/>
                    <a:cs typeface="Segoe UI" pitchFamily="34" charset="0"/>
                  </a:rPr>
                  <a:t>Devices &amp; Streaming</a:t>
                </a:r>
              </a:p>
              <a:p>
                <a:pPr marL="285750" indent="-285750" defTabSz="914102" fontAlgn="base">
                  <a:lnSpc>
                    <a:spcPct val="90000"/>
                  </a:lnSpc>
                  <a:spcBef>
                    <a:spcPct val="0"/>
                  </a:spcBef>
                  <a:spcAft>
                    <a:spcPts val="784"/>
                  </a:spcAft>
                  <a:buFont typeface="Arial" panose="020B0604020202020204" pitchFamily="34" charset="0"/>
                  <a:buChar char="•"/>
                  <a:defRPr/>
                </a:pPr>
                <a:r>
                  <a:rPr lang="en-US" sz="1400" dirty="0">
                    <a:gradFill>
                      <a:gsLst>
                        <a:gs pos="0">
                          <a:schemeClr val="bg1"/>
                        </a:gs>
                        <a:gs pos="100000">
                          <a:schemeClr val="bg1"/>
                        </a:gs>
                      </a:gsLst>
                      <a:lin ang="5400000" scaled="1"/>
                    </a:gradFill>
                    <a:ea typeface="Segoe UI" pitchFamily="34" charset="0"/>
                    <a:cs typeface="Segoe UI" pitchFamily="34" charset="0"/>
                  </a:rPr>
                  <a:t>Connected Sensors</a:t>
                </a:r>
              </a:p>
              <a:p>
                <a:pPr fontAlgn="base">
                  <a:lnSpc>
                    <a:spcPct val="90000"/>
                  </a:lnSpc>
                  <a:spcBef>
                    <a:spcPct val="0"/>
                  </a:spcBef>
                  <a:spcAft>
                    <a:spcPts val="588"/>
                  </a:spcAft>
                  <a:defRPr/>
                </a:pPr>
                <a:endParaRPr lang="en-US" sz="1400" dirty="0">
                  <a:gradFill>
                    <a:gsLst>
                      <a:gs pos="0">
                        <a:schemeClr val="bg1"/>
                      </a:gs>
                      <a:gs pos="100000">
                        <a:schemeClr val="bg1"/>
                      </a:gs>
                    </a:gsLst>
                    <a:lin ang="5400000" scaled="1"/>
                  </a:gradFill>
                </a:endParaRPr>
              </a:p>
            </p:txBody>
          </p:sp>
          <p:pic>
            <p:nvPicPr>
              <p:cNvPr id="69" name="Picture 68"/>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341879" y="5994857"/>
                <a:ext cx="611201" cy="611201"/>
              </a:xfrm>
              <a:prstGeom prst="rect">
                <a:avLst/>
              </a:prstGeom>
            </p:spPr>
          </p:pic>
          <p:pic>
            <p:nvPicPr>
              <p:cNvPr id="29" name="Picture 28"/>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9722541" y="6015820"/>
                <a:ext cx="484554" cy="590238"/>
              </a:xfrm>
              <a:prstGeom prst="rect">
                <a:avLst/>
              </a:prstGeom>
            </p:spPr>
          </p:pic>
        </p:grpSp>
      </p:grpSp>
      <p:grpSp>
        <p:nvGrpSpPr>
          <p:cNvPr id="6" name="Group 5"/>
          <p:cNvGrpSpPr/>
          <p:nvPr/>
        </p:nvGrpSpPr>
        <p:grpSpPr>
          <a:xfrm>
            <a:off x="386499" y="1140335"/>
            <a:ext cx="2712438" cy="5472763"/>
            <a:chOff x="6050655" y="1140335"/>
            <a:chExt cx="2712438" cy="5472763"/>
          </a:xfrm>
        </p:grpSpPr>
        <p:sp>
          <p:nvSpPr>
            <p:cNvPr id="40" name="Rectangle 39"/>
            <p:cNvSpPr/>
            <p:nvPr/>
          </p:nvSpPr>
          <p:spPr>
            <a:xfrm>
              <a:off x="6050655" y="1994027"/>
              <a:ext cx="2712438" cy="1913269"/>
            </a:xfrm>
            <a:prstGeom prst="rect">
              <a:avLst/>
            </a:prstGeom>
            <a:blipFill>
              <a:blip r:embed="rId10">
                <a:extLst>
                  <a:ext uri="{28A0092B-C50C-407E-A947-70E740481C1C}">
                    <a14:useLocalDpi xmlns:a14="http://schemas.microsoft.com/office/drawing/2010/main" val="0"/>
                  </a:ext>
                </a:extLst>
              </a:blip>
              <a:srcRect/>
              <a:stretch>
                <a:fillRect l="-40000" r="-40000" b="-43272"/>
              </a:stretch>
            </a:blipFill>
            <a:ln>
              <a:noFill/>
            </a:ln>
            <a:effectLst/>
          </p:spPr>
          <p:txBody>
            <a:bodyPr/>
            <a:lstStyle/>
            <a:p>
              <a:endParaRPr lang="en-US"/>
            </a:p>
          </p:txBody>
        </p:sp>
        <p:sp>
          <p:nvSpPr>
            <p:cNvPr id="54" name="Rectangle 53"/>
            <p:cNvSpPr/>
            <p:nvPr/>
          </p:nvSpPr>
          <p:spPr bwMode="auto">
            <a:xfrm>
              <a:off x="6053559" y="1140335"/>
              <a:ext cx="2709534" cy="853693"/>
            </a:xfrm>
            <a:prstGeom prst="rect">
              <a:avLst/>
            </a:prstGeom>
            <a:solidFill>
              <a:srgbClr val="5B9B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43428" rIns="179285" bIns="143428" numCol="1" spcCol="0" rtlCol="0" fromWordArt="0" anchor="ctr" anchorCtr="0" forceAA="0" compatLnSpc="1">
              <a:prstTxWarp prst="textNoShape">
                <a:avLst/>
              </a:prstTxWarp>
              <a:noAutofit/>
            </a:bodyPr>
            <a:lstStyle/>
            <a:p>
              <a:pPr algn="ctr" defTabSz="914102" fontAlgn="base">
                <a:lnSpc>
                  <a:spcPct val="85000"/>
                </a:lnSpc>
                <a:spcBef>
                  <a:spcPct val="0"/>
                </a:spcBef>
                <a:spcAft>
                  <a:spcPct val="0"/>
                </a:spcAft>
              </a:pPr>
              <a:r>
                <a:rPr lang="en-US" sz="1568" b="1" dirty="0">
                  <a:gradFill>
                    <a:gsLst>
                      <a:gs pos="0">
                        <a:schemeClr val="bg1"/>
                      </a:gs>
                      <a:gs pos="100000">
                        <a:schemeClr val="bg1"/>
                      </a:gs>
                    </a:gsLst>
                    <a:lin ang="5400000" scaled="1"/>
                  </a:gradFill>
                  <a:ea typeface="Segoe UI" pitchFamily="34" charset="0"/>
                  <a:cs typeface="Segoe UI" pitchFamily="34" charset="0"/>
                </a:rPr>
                <a:t>DevOps</a:t>
              </a:r>
            </a:p>
          </p:txBody>
        </p:sp>
        <p:grpSp>
          <p:nvGrpSpPr>
            <p:cNvPr id="3" name="Group 2"/>
            <p:cNvGrpSpPr/>
            <p:nvPr/>
          </p:nvGrpSpPr>
          <p:grpSpPr>
            <a:xfrm>
              <a:off x="6053555" y="3907295"/>
              <a:ext cx="2709532" cy="2705803"/>
              <a:chOff x="6062651" y="3985148"/>
              <a:chExt cx="2763866" cy="2760060"/>
            </a:xfrm>
          </p:grpSpPr>
          <p:sp>
            <p:nvSpPr>
              <p:cNvPr id="53" name="Rectangle 52"/>
              <p:cNvSpPr/>
              <p:nvPr/>
            </p:nvSpPr>
            <p:spPr bwMode="auto">
              <a:xfrm>
                <a:off x="6062651" y="3985148"/>
                <a:ext cx="2763866" cy="2760060"/>
              </a:xfrm>
              <a:prstGeom prst="rect">
                <a:avLst/>
              </a:prstGeom>
              <a:solidFill>
                <a:srgbClr val="5B9B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43428" rIns="179285" bIns="143428" numCol="1" spcCol="0" rtlCol="0" fromWordArt="0" anchor="t" anchorCtr="0" forceAA="0" compatLnSpc="1">
                <a:prstTxWarp prst="textNoShape">
                  <a:avLst/>
                </a:prstTxWarp>
                <a:noAutofit/>
              </a:bodyPr>
              <a:lstStyle/>
              <a:p>
                <a:pPr>
                  <a:lnSpc>
                    <a:spcPct val="90000"/>
                  </a:lnSpc>
                  <a:spcAft>
                    <a:spcPts val="588"/>
                  </a:spcAft>
                  <a:defRPr/>
                </a:pPr>
                <a:r>
                  <a:rPr lang="en-US" sz="1400" dirty="0">
                    <a:gradFill>
                      <a:gsLst>
                        <a:gs pos="0">
                          <a:schemeClr val="bg1"/>
                        </a:gs>
                        <a:gs pos="100000">
                          <a:schemeClr val="bg1"/>
                        </a:gs>
                      </a:gsLst>
                      <a:lin ang="5400000" scaled="1"/>
                    </a:gradFill>
                  </a:rPr>
                  <a:t>OS management tools </a:t>
                </a:r>
              </a:p>
              <a:p>
                <a:pPr>
                  <a:lnSpc>
                    <a:spcPct val="90000"/>
                  </a:lnSpc>
                  <a:spcAft>
                    <a:spcPts val="588"/>
                  </a:spcAft>
                  <a:defRPr/>
                </a:pPr>
                <a:r>
                  <a:rPr lang="en-US" sz="1400" dirty="0">
                    <a:gradFill>
                      <a:gsLst>
                        <a:gs pos="0">
                          <a:schemeClr val="bg1"/>
                        </a:gs>
                        <a:gs pos="100000">
                          <a:schemeClr val="bg1"/>
                        </a:gs>
                      </a:gsLst>
                      <a:lin ang="5400000" scaled="1"/>
                    </a:gradFill>
                  </a:rPr>
                  <a:t>SDKs and multiple languages</a:t>
                </a:r>
              </a:p>
              <a:p>
                <a:pPr>
                  <a:lnSpc>
                    <a:spcPct val="90000"/>
                  </a:lnSpc>
                  <a:spcAft>
                    <a:spcPts val="588"/>
                  </a:spcAft>
                  <a:defRPr/>
                </a:pPr>
                <a:endParaRPr lang="en-US" sz="1400" dirty="0">
                  <a:gradFill>
                    <a:gsLst>
                      <a:gs pos="0">
                        <a:schemeClr val="bg1"/>
                      </a:gs>
                      <a:gs pos="100000">
                        <a:schemeClr val="bg1"/>
                      </a:gs>
                    </a:gsLst>
                    <a:lin ang="5400000" scaled="1"/>
                  </a:gradFill>
                </a:endParaRPr>
              </a:p>
              <a:p>
                <a:pPr marL="285750" indent="-285750">
                  <a:lnSpc>
                    <a:spcPct val="90000"/>
                  </a:lnSpc>
                  <a:spcAft>
                    <a:spcPts val="588"/>
                  </a:spcAft>
                  <a:buFont typeface="Arial" panose="020B0604020202020204" pitchFamily="34" charset="0"/>
                  <a:buChar char="•"/>
                  <a:defRPr/>
                </a:pPr>
                <a:r>
                  <a:rPr lang="en-US" sz="1400" dirty="0">
                    <a:gradFill>
                      <a:gsLst>
                        <a:gs pos="0">
                          <a:schemeClr val="bg1"/>
                        </a:gs>
                        <a:gs pos="100000">
                          <a:schemeClr val="bg1"/>
                        </a:gs>
                      </a:gsLst>
                      <a:lin ang="5400000" scaled="1"/>
                    </a:gradFill>
                  </a:rPr>
                  <a:t>Dev/ Test Environments</a:t>
                </a:r>
              </a:p>
              <a:p>
                <a:pPr marL="285750" indent="-285750">
                  <a:lnSpc>
                    <a:spcPct val="90000"/>
                  </a:lnSpc>
                  <a:spcAft>
                    <a:spcPts val="588"/>
                  </a:spcAft>
                  <a:buFont typeface="Arial" panose="020B0604020202020204" pitchFamily="34" charset="0"/>
                  <a:buChar char="•"/>
                  <a:defRPr/>
                </a:pPr>
                <a:r>
                  <a:rPr lang="en-US" sz="1400" dirty="0">
                    <a:gradFill>
                      <a:gsLst>
                        <a:gs pos="0">
                          <a:schemeClr val="bg1"/>
                        </a:gs>
                        <a:gs pos="100000">
                          <a:schemeClr val="bg1"/>
                        </a:gs>
                      </a:gsLst>
                      <a:lin ang="5400000" scaled="1"/>
                    </a:gradFill>
                  </a:rPr>
                  <a:t>Migrate Existing Apps</a:t>
                </a:r>
              </a:p>
              <a:p>
                <a:pPr>
                  <a:lnSpc>
                    <a:spcPct val="90000"/>
                  </a:lnSpc>
                  <a:spcAft>
                    <a:spcPts val="588"/>
                  </a:spcAft>
                  <a:defRPr/>
                </a:pPr>
                <a:endParaRPr lang="en-US" sz="1400" dirty="0">
                  <a:gradFill>
                    <a:gsLst>
                      <a:gs pos="0">
                        <a:schemeClr val="bg1"/>
                      </a:gs>
                      <a:gs pos="100000">
                        <a:schemeClr val="bg1"/>
                      </a:gs>
                    </a:gsLst>
                    <a:lin ang="5400000" scaled="1"/>
                  </a:gradFill>
                </a:endParaRPr>
              </a:p>
            </p:txBody>
          </p:sp>
          <p:pic>
            <p:nvPicPr>
              <p:cNvPr id="66" name="Picture 2" descr="http://siliconangle.com/files/2010/10/puppet-labs-logo.png"/>
              <p:cNvPicPr>
                <a:picLocks noChangeAspect="1" noChangeArrowheads="1"/>
              </p:cNvPicPr>
              <p:nvPr/>
            </p:nvPicPr>
            <p:blipFill>
              <a:blip r:embed="rId11" cstate="print">
                <a:grayscl/>
                <a:extLst>
                  <a:ext uri="{28A0092B-C50C-407E-A947-70E740481C1C}">
                    <a14:useLocalDpi xmlns:a14="http://schemas.microsoft.com/office/drawing/2010/main" val="0"/>
                  </a:ext>
                </a:extLst>
              </a:blip>
              <a:srcRect/>
              <a:stretch>
                <a:fillRect/>
              </a:stretch>
            </p:blipFill>
            <p:spPr bwMode="auto">
              <a:xfrm>
                <a:off x="7466275" y="5904527"/>
                <a:ext cx="757739" cy="7461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88815" y="5935846"/>
                <a:ext cx="546898" cy="582214"/>
              </a:xfrm>
              <a:prstGeom prst="rect">
                <a:avLst/>
              </a:prstGeom>
            </p:spPr>
          </p:pic>
        </p:grpSp>
      </p:grpSp>
      <p:grpSp>
        <p:nvGrpSpPr>
          <p:cNvPr id="8" name="Group 7"/>
          <p:cNvGrpSpPr/>
          <p:nvPr/>
        </p:nvGrpSpPr>
        <p:grpSpPr>
          <a:xfrm>
            <a:off x="6039244" y="1140335"/>
            <a:ext cx="2712438" cy="5472764"/>
            <a:chOff x="376423" y="1140335"/>
            <a:chExt cx="2712438" cy="5472764"/>
          </a:xfrm>
        </p:grpSpPr>
        <p:sp>
          <p:nvSpPr>
            <p:cNvPr id="38" name="Rectangle 37"/>
            <p:cNvSpPr/>
            <p:nvPr/>
          </p:nvSpPr>
          <p:spPr>
            <a:xfrm>
              <a:off x="376423" y="1994027"/>
              <a:ext cx="2712438" cy="1900928"/>
            </a:xfrm>
            <a:prstGeom prst="rect">
              <a:avLst/>
            </a:prstGeom>
            <a:blipFill>
              <a:blip r:embed="rId13">
                <a:extLst>
                  <a:ext uri="{28A0092B-C50C-407E-A947-70E740481C1C}">
                    <a14:useLocalDpi xmlns:a14="http://schemas.microsoft.com/office/drawing/2010/main" val="0"/>
                  </a:ext>
                </a:extLst>
              </a:blip>
              <a:srcRect/>
              <a:stretch>
                <a:fillRect l="-25000" r="-25000" b="-42703"/>
              </a:stretch>
            </a:blipFill>
            <a:ln>
              <a:noFill/>
            </a:ln>
            <a:effectLst/>
          </p:spPr>
          <p:txBody>
            <a:bodyPr/>
            <a:lstStyle/>
            <a:p>
              <a:endParaRPr lang="en-US"/>
            </a:p>
          </p:txBody>
        </p:sp>
        <p:sp>
          <p:nvSpPr>
            <p:cNvPr id="62" name="Rectangle 61"/>
            <p:cNvSpPr/>
            <p:nvPr/>
          </p:nvSpPr>
          <p:spPr bwMode="auto">
            <a:xfrm>
              <a:off x="379327" y="1140335"/>
              <a:ext cx="2709534" cy="853693"/>
            </a:xfrm>
            <a:prstGeom prst="rect">
              <a:avLst/>
            </a:prstGeom>
            <a:solidFill>
              <a:srgbClr val="5B9B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43428" rIns="179285" bIns="143428" numCol="1" spcCol="0" rtlCol="0" fromWordArt="0" anchor="ctr" anchorCtr="0" forceAA="0" compatLnSpc="1">
              <a:prstTxWarp prst="textNoShape">
                <a:avLst/>
              </a:prstTxWarp>
              <a:noAutofit/>
            </a:bodyPr>
            <a:lstStyle/>
            <a:p>
              <a:pPr algn="ctr" defTabSz="914102" fontAlgn="base">
                <a:lnSpc>
                  <a:spcPct val="85000"/>
                </a:lnSpc>
                <a:spcBef>
                  <a:spcPct val="0"/>
                </a:spcBef>
                <a:spcAft>
                  <a:spcPct val="0"/>
                </a:spcAft>
                <a:defRPr/>
              </a:pPr>
              <a:r>
                <a:rPr lang="en-US" sz="1568" b="1" dirty="0">
                  <a:gradFill>
                    <a:gsLst>
                      <a:gs pos="0">
                        <a:schemeClr val="bg1"/>
                      </a:gs>
                      <a:gs pos="100000">
                        <a:schemeClr val="bg1"/>
                      </a:gs>
                    </a:gsLst>
                    <a:lin ang="5400000" scaled="1"/>
                  </a:gradFill>
                  <a:ea typeface="Segoe UI" pitchFamily="34" charset="0"/>
                  <a:cs typeface="Segoe UI" pitchFamily="34" charset="0"/>
                </a:rPr>
                <a:t>Next-Gen Architectures</a:t>
              </a:r>
            </a:p>
          </p:txBody>
        </p:sp>
        <p:grpSp>
          <p:nvGrpSpPr>
            <p:cNvPr id="5" name="Group 4"/>
            <p:cNvGrpSpPr/>
            <p:nvPr/>
          </p:nvGrpSpPr>
          <p:grpSpPr>
            <a:xfrm>
              <a:off x="379327" y="3894956"/>
              <a:ext cx="2709534" cy="2718143"/>
              <a:chOff x="274639" y="3972561"/>
              <a:chExt cx="2763866" cy="2772647"/>
            </a:xfrm>
          </p:grpSpPr>
          <p:sp>
            <p:nvSpPr>
              <p:cNvPr id="61" name="Rectangle 60"/>
              <p:cNvSpPr/>
              <p:nvPr/>
            </p:nvSpPr>
            <p:spPr bwMode="auto">
              <a:xfrm>
                <a:off x="274639" y="3972561"/>
                <a:ext cx="2763866" cy="2772647"/>
              </a:xfrm>
              <a:prstGeom prst="rect">
                <a:avLst/>
              </a:prstGeom>
              <a:solidFill>
                <a:srgbClr val="5B9B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784"/>
                  </a:spcAft>
                  <a:defRPr/>
                </a:pPr>
                <a:r>
                  <a:rPr lang="en-US" sz="1400" dirty="0">
                    <a:gradFill>
                      <a:gsLst>
                        <a:gs pos="0">
                          <a:schemeClr val="bg1"/>
                        </a:gs>
                        <a:gs pos="100000">
                          <a:schemeClr val="bg1"/>
                        </a:gs>
                      </a:gsLst>
                      <a:lin ang="5400000" scaled="1"/>
                    </a:gradFill>
                    <a:ea typeface="Segoe UI" pitchFamily="34" charset="0"/>
                    <a:cs typeface="Segoe UI" pitchFamily="34" charset="0"/>
                  </a:rPr>
                  <a:t>Hyper-scale software-</a:t>
                </a:r>
                <a:br>
                  <a:rPr lang="en-US" sz="1400" dirty="0">
                    <a:gradFill>
                      <a:gsLst>
                        <a:gs pos="0">
                          <a:schemeClr val="bg1"/>
                        </a:gs>
                        <a:gs pos="100000">
                          <a:schemeClr val="bg1"/>
                        </a:gs>
                      </a:gsLst>
                      <a:lin ang="5400000" scaled="1"/>
                    </a:gradFill>
                    <a:ea typeface="Segoe UI" pitchFamily="34" charset="0"/>
                    <a:cs typeface="Segoe UI" pitchFamily="34" charset="0"/>
                  </a:rPr>
                </a:br>
                <a:r>
                  <a:rPr lang="en-US" sz="1400" dirty="0">
                    <a:gradFill>
                      <a:gsLst>
                        <a:gs pos="0">
                          <a:schemeClr val="bg1"/>
                        </a:gs>
                        <a:gs pos="100000">
                          <a:schemeClr val="bg1"/>
                        </a:gs>
                      </a:gsLst>
                      <a:lin ang="5400000" scaled="1"/>
                    </a:gradFill>
                    <a:ea typeface="Segoe UI" pitchFamily="34" charset="0"/>
                    <a:cs typeface="Segoe UI" pitchFamily="34" charset="0"/>
                  </a:rPr>
                  <a:t>defined storage, Containers &amp; micro service architectures</a:t>
                </a:r>
              </a:p>
              <a:p>
                <a:pPr defTabSz="914102" fontAlgn="base">
                  <a:lnSpc>
                    <a:spcPct val="90000"/>
                  </a:lnSpc>
                  <a:spcBef>
                    <a:spcPct val="0"/>
                  </a:spcBef>
                  <a:spcAft>
                    <a:spcPts val="784"/>
                  </a:spcAft>
                  <a:defRPr/>
                </a:pPr>
                <a:endParaRPr lang="en-US" sz="1400" dirty="0">
                  <a:gradFill>
                    <a:gsLst>
                      <a:gs pos="0">
                        <a:schemeClr val="bg1"/>
                      </a:gs>
                      <a:gs pos="100000">
                        <a:schemeClr val="bg1"/>
                      </a:gs>
                    </a:gsLst>
                    <a:lin ang="5400000" scaled="1"/>
                  </a:gradFill>
                  <a:ea typeface="Segoe UI" pitchFamily="34" charset="0"/>
                  <a:cs typeface="Segoe UI" pitchFamily="34" charset="0"/>
                </a:endParaRPr>
              </a:p>
              <a:p>
                <a:pPr marL="285750" indent="-285750" defTabSz="914102" fontAlgn="base">
                  <a:lnSpc>
                    <a:spcPct val="90000"/>
                  </a:lnSpc>
                  <a:spcBef>
                    <a:spcPct val="0"/>
                  </a:spcBef>
                  <a:spcAft>
                    <a:spcPts val="784"/>
                  </a:spcAft>
                  <a:buFont typeface="Arial" panose="020B0604020202020204" pitchFamily="34" charset="0"/>
                  <a:buChar char="•"/>
                  <a:defRPr/>
                </a:pPr>
                <a:r>
                  <a:rPr lang="en-US" sz="1400" dirty="0">
                    <a:gradFill>
                      <a:gsLst>
                        <a:gs pos="0">
                          <a:schemeClr val="bg1"/>
                        </a:gs>
                        <a:gs pos="100000">
                          <a:schemeClr val="bg1"/>
                        </a:gs>
                      </a:gsLst>
                      <a:lin ang="5400000" scaled="1"/>
                    </a:gradFill>
                    <a:ea typeface="Segoe UI" pitchFamily="34" charset="0"/>
                    <a:cs typeface="Segoe UI" pitchFamily="34" charset="0"/>
                  </a:rPr>
                  <a:t>Dev/ Test</a:t>
                </a:r>
              </a:p>
              <a:p>
                <a:pPr marL="285750" indent="-285750" defTabSz="914102" fontAlgn="base">
                  <a:lnSpc>
                    <a:spcPct val="90000"/>
                  </a:lnSpc>
                  <a:spcBef>
                    <a:spcPct val="0"/>
                  </a:spcBef>
                  <a:spcAft>
                    <a:spcPts val="784"/>
                  </a:spcAft>
                  <a:buFont typeface="Arial" panose="020B0604020202020204" pitchFamily="34" charset="0"/>
                  <a:buChar char="•"/>
                  <a:defRPr/>
                </a:pPr>
                <a:r>
                  <a:rPr lang="en-US" sz="1400" dirty="0">
                    <a:gradFill>
                      <a:gsLst>
                        <a:gs pos="0">
                          <a:schemeClr val="bg1"/>
                        </a:gs>
                        <a:gs pos="100000">
                          <a:schemeClr val="bg1"/>
                        </a:gs>
                      </a:gsLst>
                      <a:lin ang="5400000" scaled="1"/>
                    </a:gradFill>
                    <a:ea typeface="Segoe UI" pitchFamily="34" charset="0"/>
                    <a:cs typeface="Segoe UI" pitchFamily="34" charset="0"/>
                  </a:rPr>
                  <a:t>Rapid App Development</a:t>
                </a:r>
              </a:p>
            </p:txBody>
          </p:sp>
          <p:pic>
            <p:nvPicPr>
              <p:cNvPr id="4" name="Picture 3"/>
              <p:cNvPicPr>
                <a:picLocks noChangeAspect="1"/>
              </p:cNvPicPr>
              <p:nvPr/>
            </p:nvPicPr>
            <p:blipFill>
              <a:blip r:embed="rId14" cstate="print">
                <a:biLevel thresh="50000"/>
                <a:extLst>
                  <a:ext uri="{28A0092B-C50C-407E-A947-70E740481C1C}">
                    <a14:useLocalDpi xmlns:a14="http://schemas.microsoft.com/office/drawing/2010/main" val="0"/>
                  </a:ext>
                </a:extLst>
              </a:blip>
              <a:stretch>
                <a:fillRect/>
              </a:stretch>
            </p:blipFill>
            <p:spPr>
              <a:xfrm>
                <a:off x="1153798" y="6005702"/>
                <a:ext cx="1058946" cy="564771"/>
              </a:xfrm>
              <a:prstGeom prst="rect">
                <a:avLst/>
              </a:prstGeom>
            </p:spPr>
          </p:pic>
        </p:grpSp>
      </p:grpSp>
    </p:spTree>
    <p:extLst>
      <p:ext uri="{BB962C8B-B14F-4D97-AF65-F5344CB8AC3E}">
        <p14:creationId xmlns:p14="http://schemas.microsoft.com/office/powerpoint/2010/main" val="2086068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8"/>
          <p:cNvSpPr>
            <a:spLocks noGrp="1"/>
          </p:cNvSpPr>
          <p:nvPr>
            <p:ph type="title"/>
          </p:nvPr>
        </p:nvSpPr>
        <p:spPr>
          <a:xfrm>
            <a:off x="268927" y="131104"/>
            <a:ext cx="11653523" cy="927940"/>
          </a:xfrm>
        </p:spPr>
        <p:txBody>
          <a:bodyPr>
            <a:normAutofit/>
          </a:bodyPr>
          <a:lstStyle/>
          <a:p>
            <a:r>
              <a:rPr lang="en-US" sz="5100" dirty="0">
                <a:solidFill>
                  <a:schemeClr val="accent5"/>
                </a:solidFill>
              </a:rPr>
              <a:t>Open Source on Azure: Business Scenarios</a:t>
            </a:r>
          </a:p>
        </p:txBody>
      </p:sp>
      <p:graphicFrame>
        <p:nvGraphicFramePr>
          <p:cNvPr id="5" name="Table 4"/>
          <p:cNvGraphicFramePr>
            <a:graphicFrameLocks noGrp="1"/>
          </p:cNvGraphicFramePr>
          <p:nvPr>
            <p:extLst>
              <p:ext uri="{D42A27DB-BD31-4B8C-83A1-F6EECF244321}">
                <p14:modId xmlns:p14="http://schemas.microsoft.com/office/powerpoint/2010/main" val="1792125113"/>
              </p:ext>
            </p:extLst>
          </p:nvPr>
        </p:nvGraphicFramePr>
        <p:xfrm>
          <a:off x="457201" y="987972"/>
          <a:ext cx="11601952" cy="5329276"/>
        </p:xfrm>
        <a:graphic>
          <a:graphicData uri="http://schemas.openxmlformats.org/drawingml/2006/table">
            <a:tbl>
              <a:tblPr>
                <a:tableStyleId>{5C22544A-7EE6-4342-B048-85BDC9FD1C3A}</a:tableStyleId>
              </a:tblPr>
              <a:tblGrid>
                <a:gridCol w="1373765">
                  <a:extLst>
                    <a:ext uri="{9D8B030D-6E8A-4147-A177-3AD203B41FA5}">
                      <a16:colId xmlns:a16="http://schemas.microsoft.com/office/drawing/2014/main" val="20000"/>
                    </a:ext>
                  </a:extLst>
                </a:gridCol>
                <a:gridCol w="1417455">
                  <a:extLst>
                    <a:ext uri="{9D8B030D-6E8A-4147-A177-3AD203B41FA5}">
                      <a16:colId xmlns:a16="http://schemas.microsoft.com/office/drawing/2014/main" val="20001"/>
                    </a:ext>
                  </a:extLst>
                </a:gridCol>
                <a:gridCol w="3492165">
                  <a:extLst>
                    <a:ext uri="{9D8B030D-6E8A-4147-A177-3AD203B41FA5}">
                      <a16:colId xmlns:a16="http://schemas.microsoft.com/office/drawing/2014/main" val="20002"/>
                    </a:ext>
                  </a:extLst>
                </a:gridCol>
                <a:gridCol w="2781786">
                  <a:extLst>
                    <a:ext uri="{9D8B030D-6E8A-4147-A177-3AD203B41FA5}">
                      <a16:colId xmlns:a16="http://schemas.microsoft.com/office/drawing/2014/main" val="20003"/>
                    </a:ext>
                  </a:extLst>
                </a:gridCol>
                <a:gridCol w="2536781">
                  <a:extLst>
                    <a:ext uri="{9D8B030D-6E8A-4147-A177-3AD203B41FA5}">
                      <a16:colId xmlns:a16="http://schemas.microsoft.com/office/drawing/2014/main" val="20004"/>
                    </a:ext>
                  </a:extLst>
                </a:gridCol>
              </a:tblGrid>
              <a:tr h="430924">
                <a:tc>
                  <a:txBody>
                    <a:bodyPr/>
                    <a:lstStyle/>
                    <a:p>
                      <a:pPr algn="ctr" fontAlgn="b"/>
                      <a:r>
                        <a:rPr lang="en-US" sz="1200" b="1" u="none" strike="noStrike" dirty="0">
                          <a:solidFill>
                            <a:schemeClr val="bg1"/>
                          </a:solidFill>
                          <a:effectLst/>
                          <a:latin typeface="+mn-lt"/>
                        </a:rPr>
                        <a:t>Category</a:t>
                      </a:r>
                      <a:endParaRPr lang="en-US" sz="1200" b="1" i="0" u="none" strike="noStrike" dirty="0">
                        <a:solidFill>
                          <a:schemeClr val="bg1"/>
                        </a:solidFill>
                        <a:effectLst/>
                        <a:latin typeface="+mn-lt"/>
                      </a:endParaRPr>
                    </a:p>
                  </a:txBody>
                  <a:tcPr marL="3482" marR="3482" marT="3482" marB="0" anchor="ctr">
                    <a:lnL w="38100" cap="flat" cmpd="sng" algn="ctr">
                      <a:solidFill>
                        <a:schemeClr val="tx2"/>
                      </a:solidFill>
                      <a:prstDash val="solid"/>
                      <a:round/>
                      <a:headEnd type="none" w="med" len="med"/>
                      <a:tailEnd type="none" w="med" len="med"/>
                    </a:lnL>
                    <a:lnR w="12700" cmpd="sng">
                      <a:noFill/>
                    </a:lnR>
                    <a:lnT w="381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solidFill>
                  </a:tcPr>
                </a:tc>
                <a:tc>
                  <a:txBody>
                    <a:bodyPr/>
                    <a:lstStyle/>
                    <a:p>
                      <a:pPr algn="ctr" fontAlgn="b"/>
                      <a:r>
                        <a:rPr lang="en-US" sz="1200" b="1" u="none" strike="noStrike" dirty="0">
                          <a:solidFill>
                            <a:schemeClr val="bg1"/>
                          </a:solidFill>
                          <a:effectLst/>
                          <a:latin typeface="+mn-lt"/>
                        </a:rPr>
                        <a:t>Technology</a:t>
                      </a:r>
                      <a:endParaRPr lang="en-US" sz="1200" b="1" i="0" u="none" strike="noStrike" dirty="0">
                        <a:solidFill>
                          <a:schemeClr val="bg1"/>
                        </a:solidFill>
                        <a:effectLst/>
                        <a:latin typeface="+mn-lt"/>
                      </a:endParaRPr>
                    </a:p>
                  </a:txBody>
                  <a:tcPr marL="3482" marR="3482" marT="3482" marB="0" anchor="ctr">
                    <a:lnL w="12700" cmpd="sng">
                      <a:noFill/>
                    </a:lnL>
                    <a:lnR w="12700" cmpd="sng">
                      <a:noFill/>
                    </a:lnR>
                    <a:lnT w="381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solidFill>
                  </a:tcPr>
                </a:tc>
                <a:tc>
                  <a:txBody>
                    <a:bodyPr/>
                    <a:lstStyle/>
                    <a:p>
                      <a:pPr algn="ctr" fontAlgn="b"/>
                      <a:r>
                        <a:rPr lang="en-US" sz="1200" b="1" i="0" u="none" strike="noStrike" dirty="0">
                          <a:solidFill>
                            <a:schemeClr val="bg1"/>
                          </a:solidFill>
                          <a:effectLst/>
                          <a:latin typeface="+mn-lt"/>
                        </a:rPr>
                        <a:t>Description of Services</a:t>
                      </a:r>
                    </a:p>
                  </a:txBody>
                  <a:tcPr marL="3482" marR="3482" marT="3482" marB="0" anchor="ctr">
                    <a:lnL w="12700" cmpd="sng">
                      <a:noFill/>
                    </a:lnL>
                    <a:lnR w="12700" cmpd="sng">
                      <a:noFill/>
                    </a:lnR>
                    <a:lnT w="381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solidFill>
                  </a:tcPr>
                </a:tc>
                <a:tc>
                  <a:txBody>
                    <a:bodyPr/>
                    <a:lstStyle/>
                    <a:p>
                      <a:pPr algn="ctr" fontAlgn="b"/>
                      <a:r>
                        <a:rPr lang="en-US" sz="1200" b="1" i="0" u="none" strike="noStrike" dirty="0">
                          <a:solidFill>
                            <a:schemeClr val="bg1"/>
                          </a:solidFill>
                          <a:effectLst/>
                          <a:latin typeface="+mn-lt"/>
                        </a:rPr>
                        <a:t>Business</a:t>
                      </a:r>
                      <a:r>
                        <a:rPr lang="en-US" sz="1200" b="1" i="0" u="none" strike="noStrike" baseline="0" dirty="0">
                          <a:solidFill>
                            <a:schemeClr val="bg1"/>
                          </a:solidFill>
                          <a:effectLst/>
                          <a:latin typeface="+mn-lt"/>
                        </a:rPr>
                        <a:t> </a:t>
                      </a:r>
                      <a:r>
                        <a:rPr lang="en-US" sz="1200" b="1" i="0" u="none" strike="noStrike" dirty="0">
                          <a:solidFill>
                            <a:schemeClr val="bg1"/>
                          </a:solidFill>
                          <a:effectLst/>
                          <a:latin typeface="+mn-lt"/>
                        </a:rPr>
                        <a:t>Scenarios</a:t>
                      </a:r>
                    </a:p>
                  </a:txBody>
                  <a:tcPr marL="3482" marR="3482" marT="3482" marB="0" anchor="ctr">
                    <a:lnL w="12700" cmpd="sng">
                      <a:noFill/>
                    </a:lnL>
                    <a:lnR w="12700" cmpd="sng">
                      <a:noFill/>
                    </a:lnR>
                    <a:lnT w="381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solidFill>
                  </a:tcPr>
                </a:tc>
                <a:tc>
                  <a:txBody>
                    <a:bodyPr/>
                    <a:lstStyle/>
                    <a:p>
                      <a:pPr algn="ctr" fontAlgn="b"/>
                      <a:r>
                        <a:rPr lang="en-US" sz="1200" b="1" i="0" u="none" strike="noStrike" dirty="0">
                          <a:solidFill>
                            <a:schemeClr val="bg1"/>
                          </a:solidFill>
                          <a:effectLst/>
                          <a:latin typeface="+mn-lt"/>
                        </a:rPr>
                        <a:t>Benefits</a:t>
                      </a:r>
                    </a:p>
                  </a:txBody>
                  <a:tcPr marL="3482" marR="3482" marT="3482" marB="0" anchor="ctr">
                    <a:lnL w="12700" cmpd="sng">
                      <a:noFill/>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549250">
                <a:tc rowSpan="2">
                  <a:txBody>
                    <a:bodyPr/>
                    <a:lstStyle/>
                    <a:p>
                      <a:pPr algn="l" fontAlgn="ctr"/>
                      <a:r>
                        <a:rPr lang="en-US" sz="1400" b="1" i="0" u="none" strike="noStrike" dirty="0">
                          <a:solidFill>
                            <a:schemeClr val="accent5"/>
                          </a:solidFill>
                          <a:effectLst/>
                        </a:rPr>
                        <a:t>DevOps</a:t>
                      </a:r>
                      <a:endParaRPr lang="en-US" sz="1400" b="1" i="0" u="none" strike="noStrike" dirty="0">
                        <a:solidFill>
                          <a:schemeClr val="accent5"/>
                        </a:solidFill>
                        <a:effectLst/>
                        <a:latin typeface="Calibri" panose="020F0502020204030204" pitchFamily="34" charset="0"/>
                      </a:endParaRPr>
                    </a:p>
                  </a:txBody>
                  <a:tcPr marR="3482" marT="3482" marB="0" anchor="ctr">
                    <a:lnL w="38100" cap="flat" cmpd="sng" algn="ctr">
                      <a:solidFill>
                        <a:schemeClr val="tx2"/>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400" b="0" i="0" u="none" strike="noStrike" dirty="0">
                          <a:solidFill>
                            <a:schemeClr val="accent5"/>
                          </a:solidFill>
                          <a:effectLst/>
                          <a:latin typeface="Calibri" panose="020F0502020204030204" pitchFamily="34" charset="0"/>
                        </a:rPr>
                        <a:t>Open Platform</a:t>
                      </a:r>
                    </a:p>
                  </a:txBody>
                  <a:tcPr marR="3482" marT="348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accent5"/>
                          </a:solidFill>
                          <a:effectLst/>
                          <a:latin typeface="+mn-lt"/>
                        </a:rPr>
                        <a:t>Choose any language/ framework like Java,</a:t>
                      </a:r>
                      <a:r>
                        <a:rPr lang="en-US" sz="1100" b="0" i="0" u="none" strike="noStrike" baseline="0" dirty="0">
                          <a:solidFill>
                            <a:schemeClr val="accent5"/>
                          </a:solidFill>
                          <a:effectLst/>
                          <a:latin typeface="+mn-lt"/>
                        </a:rPr>
                        <a:t> Node.js, PHP, Python, Ruby</a:t>
                      </a:r>
                      <a:endParaRPr lang="en-US" sz="1100" b="0" i="0" u="none" strike="noStrike" dirty="0">
                        <a:solidFill>
                          <a:schemeClr val="accent5"/>
                        </a:solidFill>
                        <a:effectLst/>
                        <a:latin typeface="+mn-lt"/>
                      </a:endParaRPr>
                    </a:p>
                  </a:txBody>
                  <a:tcPr marR="3482" marT="348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accent5"/>
                          </a:solidFill>
                          <a:effectLst/>
                          <a:latin typeface="+mn-lt"/>
                        </a:rPr>
                        <a:t>Dev Test</a:t>
                      </a:r>
                      <a:r>
                        <a:rPr lang="en-US" sz="1100" b="0" i="0" u="none" strike="noStrike" baseline="0" dirty="0">
                          <a:solidFill>
                            <a:schemeClr val="accent5"/>
                          </a:solidFill>
                          <a:effectLst/>
                          <a:latin typeface="+mn-lt"/>
                        </a:rPr>
                        <a:t> Environments</a:t>
                      </a:r>
                    </a:p>
                    <a:p>
                      <a:pPr algn="l" fontAlgn="b"/>
                      <a:r>
                        <a:rPr lang="en-US" sz="1100" b="0" i="0" u="none" strike="noStrike" baseline="0" dirty="0">
                          <a:solidFill>
                            <a:schemeClr val="accent5"/>
                          </a:solidFill>
                          <a:effectLst/>
                          <a:latin typeface="+mn-lt"/>
                        </a:rPr>
                        <a:t>Migrate Existing Apps</a:t>
                      </a:r>
                      <a:endParaRPr lang="en-US" sz="1100" b="0" i="0" u="none" strike="noStrike" dirty="0">
                        <a:solidFill>
                          <a:schemeClr val="accent5"/>
                        </a:solidFill>
                        <a:effectLst/>
                        <a:latin typeface="+mn-lt"/>
                      </a:endParaRPr>
                    </a:p>
                  </a:txBody>
                  <a:tcPr marR="3482" marT="348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accent5"/>
                          </a:solidFill>
                          <a:effectLst/>
                          <a:latin typeface="+mn-lt"/>
                        </a:rPr>
                        <a:t>Leverage existing talent and investments</a:t>
                      </a:r>
                    </a:p>
                  </a:txBody>
                  <a:tcPr marR="3482" marT="3482" marB="0" anchor="ctr">
                    <a:lnL w="12700" cmpd="sng">
                      <a:noFill/>
                    </a:lnL>
                    <a:lnR w="38100" cap="flat" cmpd="sng" algn="ctr">
                      <a:solidFill>
                        <a:schemeClr val="tx2"/>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18875">
                <a:tc vMerge="1">
                  <a:txBody>
                    <a:bodyPr/>
                    <a:lstStyle/>
                    <a:p>
                      <a:endParaRPr lang="en-US"/>
                    </a:p>
                  </a:txBody>
                  <a:tcPr/>
                </a:tc>
                <a:tc>
                  <a:txBody>
                    <a:bodyPr/>
                    <a:lstStyle/>
                    <a:p>
                      <a:pPr algn="l" fontAlgn="ctr"/>
                      <a:r>
                        <a:rPr lang="en-US" sz="1400" b="0" i="0" u="none" strike="noStrike" dirty="0">
                          <a:solidFill>
                            <a:schemeClr val="accent5"/>
                          </a:solidFill>
                          <a:effectLst/>
                          <a:latin typeface="Calibri" panose="020F0502020204030204" pitchFamily="34" charset="0"/>
                        </a:rPr>
                        <a:t>Management Tools</a:t>
                      </a:r>
                    </a:p>
                  </a:txBody>
                  <a:tcPr marR="3482" marT="348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accent5"/>
                          </a:solidFill>
                          <a:effectLst/>
                          <a:latin typeface="+mn-lt"/>
                        </a:rPr>
                        <a:t>Manage</a:t>
                      </a:r>
                      <a:r>
                        <a:rPr lang="en-US" sz="1100" b="0" i="0" u="none" strike="noStrike" baseline="0" dirty="0">
                          <a:solidFill>
                            <a:schemeClr val="accent5"/>
                          </a:solidFill>
                          <a:effectLst/>
                          <a:latin typeface="+mn-lt"/>
                        </a:rPr>
                        <a:t> VMs with open-source DevOps tools like Puppet, Chef, Kubernetes etc.,</a:t>
                      </a:r>
                      <a:endParaRPr lang="en-US" sz="1100" b="0" i="0" u="none" strike="noStrike" dirty="0">
                        <a:solidFill>
                          <a:schemeClr val="accent5"/>
                        </a:solidFill>
                        <a:effectLst/>
                        <a:latin typeface="+mn-lt"/>
                      </a:endParaRPr>
                    </a:p>
                  </a:txBody>
                  <a:tcPr marR="3482" marT="348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u="none" strike="noStrike" dirty="0">
                          <a:solidFill>
                            <a:schemeClr val="accent5"/>
                          </a:solidFill>
                          <a:effectLst/>
                          <a:latin typeface="+mn-lt"/>
                        </a:rPr>
                        <a:t>Dev Test Environments </a:t>
                      </a:r>
                    </a:p>
                    <a:p>
                      <a:pPr algn="l" fontAlgn="b"/>
                      <a:r>
                        <a:rPr lang="en-US" sz="1100" u="none" strike="noStrike" dirty="0">
                          <a:solidFill>
                            <a:schemeClr val="accent5"/>
                          </a:solidFill>
                          <a:effectLst/>
                          <a:latin typeface="+mn-lt"/>
                        </a:rPr>
                        <a:t>Lift and Shift VMs</a:t>
                      </a:r>
                      <a:endParaRPr lang="en-US" sz="1100" b="0" i="0" u="none" strike="noStrike" dirty="0">
                        <a:solidFill>
                          <a:schemeClr val="accent5"/>
                        </a:solidFill>
                        <a:effectLst/>
                        <a:latin typeface="+mn-lt"/>
                      </a:endParaRPr>
                    </a:p>
                  </a:txBody>
                  <a:tcPr marR="3482" marT="348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accent5"/>
                          </a:solidFill>
                          <a:effectLst/>
                          <a:latin typeface="+mn-lt"/>
                        </a:rPr>
                        <a:t>Reduce</a:t>
                      </a:r>
                      <a:r>
                        <a:rPr lang="en-US" sz="1100" b="0" i="0" u="none" strike="noStrike" baseline="0" dirty="0">
                          <a:solidFill>
                            <a:schemeClr val="accent5"/>
                          </a:solidFill>
                          <a:effectLst/>
                          <a:latin typeface="+mn-lt"/>
                        </a:rPr>
                        <a:t> OPEX, enable hybrid environments</a:t>
                      </a:r>
                      <a:endParaRPr lang="en-US" sz="1100" b="0" i="0" u="none" strike="noStrike" dirty="0">
                        <a:solidFill>
                          <a:schemeClr val="accent5"/>
                        </a:solidFill>
                        <a:effectLst/>
                        <a:latin typeface="+mn-lt"/>
                      </a:endParaRPr>
                    </a:p>
                  </a:txBody>
                  <a:tcPr marR="3482" marT="3482" marB="0" anchor="ctr">
                    <a:lnL w="12700" cmpd="sng">
                      <a:noFill/>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52673">
                <a:tc rowSpan="4">
                  <a:txBody>
                    <a:bodyPr/>
                    <a:lstStyle/>
                    <a:p>
                      <a:pPr algn="l" fontAlgn="ctr"/>
                      <a:r>
                        <a:rPr lang="en-US" sz="1400" b="1" i="0" u="none" strike="noStrike" dirty="0">
                          <a:solidFill>
                            <a:schemeClr val="accent5"/>
                          </a:solidFill>
                          <a:effectLst/>
                          <a:latin typeface="+mn-lt"/>
                        </a:rPr>
                        <a:t>Hosted</a:t>
                      </a:r>
                      <a:r>
                        <a:rPr lang="en-US" sz="1400" b="1" i="0" u="none" strike="noStrike" baseline="0" dirty="0">
                          <a:solidFill>
                            <a:schemeClr val="accent5"/>
                          </a:solidFill>
                          <a:effectLst/>
                          <a:latin typeface="+mn-lt"/>
                        </a:rPr>
                        <a:t> Services</a:t>
                      </a:r>
                      <a:endParaRPr lang="en-US" sz="1400" b="1" i="0" u="none" strike="noStrike" dirty="0">
                        <a:solidFill>
                          <a:schemeClr val="accent5"/>
                        </a:solidFill>
                        <a:effectLst/>
                        <a:latin typeface="Calibri" panose="020F0502020204030204" pitchFamily="34" charset="0"/>
                      </a:endParaRPr>
                    </a:p>
                  </a:txBody>
                  <a:tcPr marR="3482" marT="3482" marB="0" anchor="ctr">
                    <a:lnL w="38100" cap="flat" cmpd="sng" algn="ctr">
                      <a:solidFill>
                        <a:schemeClr val="tx2"/>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pPr algn="l" fontAlgn="ctr"/>
                      <a:r>
                        <a:rPr lang="en-US" sz="1400" b="0" i="0" u="none" strike="noStrike" dirty="0">
                          <a:solidFill>
                            <a:schemeClr val="accent5"/>
                          </a:solidFill>
                          <a:effectLst/>
                          <a:latin typeface="Calibri" panose="020F0502020204030204" pitchFamily="34" charset="0"/>
                        </a:rPr>
                        <a:t>Licensed Distributions</a:t>
                      </a:r>
                    </a:p>
                  </a:txBody>
                  <a:tcPr marR="3482" marT="348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pPr marL="0" marR="0" indent="0" algn="l" defTabSz="914341" rtl="0" eaLnBrk="1" fontAlgn="b" latinLnBrk="0" hangingPunct="1">
                        <a:lnSpc>
                          <a:spcPct val="100000"/>
                        </a:lnSpc>
                        <a:spcBef>
                          <a:spcPts val="0"/>
                        </a:spcBef>
                        <a:spcAft>
                          <a:spcPts val="0"/>
                        </a:spcAft>
                        <a:buClrTx/>
                        <a:buSzTx/>
                        <a:buFontTx/>
                        <a:buNone/>
                        <a:tabLst/>
                        <a:defRPr/>
                      </a:pPr>
                      <a:r>
                        <a:rPr lang="en-US" sz="1100" baseline="0" dirty="0">
                          <a:solidFill>
                            <a:schemeClr val="accent5"/>
                          </a:solidFill>
                        </a:rPr>
                        <a:t>Azure-endorsed distributions like Canonical, CoreOS, Open Logic, Oracle, SUSE, Red Hat</a:t>
                      </a:r>
                      <a:endParaRPr lang="en-US" sz="1100" dirty="0">
                        <a:solidFill>
                          <a:schemeClr val="accent5"/>
                        </a:solidFill>
                      </a:endParaRPr>
                    </a:p>
                  </a:txBody>
                  <a:tcPr marR="3482" marT="348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pPr algn="l" fontAlgn="b"/>
                      <a:r>
                        <a:rPr lang="en-US" sz="1100" u="none" strike="noStrike" dirty="0">
                          <a:solidFill>
                            <a:schemeClr val="accent5"/>
                          </a:solidFill>
                          <a:effectLst/>
                          <a:latin typeface="+mn-lt"/>
                        </a:rPr>
                        <a:t>Extend to the Cloud</a:t>
                      </a:r>
                    </a:p>
                    <a:p>
                      <a:pPr algn="l" fontAlgn="b"/>
                      <a:r>
                        <a:rPr lang="en-US" sz="1100" u="none" strike="noStrike" dirty="0">
                          <a:solidFill>
                            <a:schemeClr val="accent5"/>
                          </a:solidFill>
                          <a:effectLst/>
                          <a:latin typeface="+mn-lt"/>
                        </a:rPr>
                        <a:t>Lift and Shift VMs</a:t>
                      </a:r>
                      <a:endParaRPr lang="en-US" sz="1100" b="0" i="0" u="none" strike="noStrike" dirty="0">
                        <a:solidFill>
                          <a:schemeClr val="accent5"/>
                        </a:solidFill>
                        <a:effectLst/>
                        <a:latin typeface="+mn-lt"/>
                      </a:endParaRPr>
                    </a:p>
                  </a:txBody>
                  <a:tcPr marR="3482" marT="348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pPr algn="l" fontAlgn="b"/>
                      <a:r>
                        <a:rPr lang="en-US" sz="1100" b="0" i="0" u="none" strike="noStrike" dirty="0">
                          <a:solidFill>
                            <a:schemeClr val="accent5"/>
                          </a:solidFill>
                          <a:effectLst/>
                          <a:latin typeface="+mn-lt"/>
                        </a:rPr>
                        <a:t>Agility, Reduce</a:t>
                      </a:r>
                      <a:r>
                        <a:rPr lang="en-US" sz="1100" b="0" i="0" u="none" strike="noStrike" baseline="0" dirty="0">
                          <a:solidFill>
                            <a:schemeClr val="accent5"/>
                          </a:solidFill>
                          <a:effectLst/>
                          <a:latin typeface="+mn-lt"/>
                        </a:rPr>
                        <a:t> CAPEX &amp; OPEX, </a:t>
                      </a:r>
                      <a:endParaRPr lang="en-US" sz="1100" b="0" i="0" u="none" strike="noStrike" dirty="0">
                        <a:solidFill>
                          <a:schemeClr val="accent5"/>
                        </a:solidFill>
                        <a:effectLst/>
                        <a:latin typeface="+mn-lt"/>
                      </a:endParaRPr>
                    </a:p>
                  </a:txBody>
                  <a:tcPr marR="3482" marT="3482" marB="0" anchor="ctr">
                    <a:lnL w="12700" cmpd="sng">
                      <a:noFill/>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10003"/>
                  </a:ext>
                </a:extLst>
              </a:tr>
              <a:tr h="549250">
                <a:tc vMerge="1">
                  <a:txBody>
                    <a:bodyPr/>
                    <a:lstStyle/>
                    <a:p>
                      <a:endParaRPr lang="en-US"/>
                    </a:p>
                  </a:txBody>
                  <a:tcPr/>
                </a:tc>
                <a:tc>
                  <a:txBody>
                    <a:bodyPr/>
                    <a:lstStyle/>
                    <a:p>
                      <a:pPr algn="l" fontAlgn="ctr"/>
                      <a:r>
                        <a:rPr lang="en-US" sz="1400" b="0" i="0" u="none" strike="noStrike" dirty="0">
                          <a:solidFill>
                            <a:schemeClr val="accent5"/>
                          </a:solidFill>
                          <a:effectLst/>
                          <a:latin typeface="Calibri" panose="020F0502020204030204" pitchFamily="34" charset="0"/>
                        </a:rPr>
                        <a:t>Community built Distributions</a:t>
                      </a:r>
                    </a:p>
                  </a:txBody>
                  <a:tcPr marR="3482" marT="348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pPr marL="0" indent="0">
                        <a:buFont typeface="Arial" charset="0"/>
                        <a:buNone/>
                      </a:pPr>
                      <a:r>
                        <a:rPr lang="en-US" sz="1100" dirty="0">
                          <a:solidFill>
                            <a:schemeClr val="accent5"/>
                          </a:solidFill>
                        </a:rPr>
                        <a:t>VMDepot</a:t>
                      </a:r>
                      <a:r>
                        <a:rPr lang="en-US" sz="1100" baseline="0" dirty="0">
                          <a:solidFill>
                            <a:schemeClr val="accent5"/>
                          </a:solidFill>
                        </a:rPr>
                        <a:t> offers 1000s of community provided Linux Images</a:t>
                      </a:r>
                    </a:p>
                  </a:txBody>
                  <a:tcPr marR="3482" marT="348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pPr algn="l" fontAlgn="b"/>
                      <a:r>
                        <a:rPr lang="en-US" sz="1100" u="none" strike="noStrike" dirty="0">
                          <a:solidFill>
                            <a:schemeClr val="accent5"/>
                          </a:solidFill>
                          <a:effectLst/>
                          <a:latin typeface="+mn-lt"/>
                        </a:rPr>
                        <a:t>Extend to the Cloud</a:t>
                      </a:r>
                    </a:p>
                    <a:p>
                      <a:pPr algn="l" fontAlgn="b"/>
                      <a:r>
                        <a:rPr lang="en-US" sz="1100" u="none" strike="noStrike" dirty="0">
                          <a:solidFill>
                            <a:schemeClr val="accent5"/>
                          </a:solidFill>
                          <a:effectLst/>
                          <a:latin typeface="+mn-lt"/>
                        </a:rPr>
                        <a:t>Lift and Shift VMs</a:t>
                      </a:r>
                      <a:endParaRPr lang="en-US" sz="1100" b="0" i="0" u="none" strike="noStrike" dirty="0">
                        <a:solidFill>
                          <a:schemeClr val="accent5"/>
                        </a:solidFill>
                        <a:effectLst/>
                        <a:latin typeface="+mn-lt"/>
                      </a:endParaRPr>
                    </a:p>
                  </a:txBody>
                  <a:tcPr marR="3482" marT="348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pPr algn="l" fontAlgn="b"/>
                      <a:r>
                        <a:rPr lang="en-US" sz="1100" b="0" i="0" u="none" strike="noStrike" dirty="0">
                          <a:solidFill>
                            <a:schemeClr val="accent5"/>
                          </a:solidFill>
                          <a:effectLst/>
                          <a:latin typeface="+mn-lt"/>
                        </a:rPr>
                        <a:t>Agility, Reduce</a:t>
                      </a:r>
                      <a:r>
                        <a:rPr lang="en-US" sz="1100" b="0" i="0" u="none" strike="noStrike" baseline="0" dirty="0">
                          <a:solidFill>
                            <a:schemeClr val="accent5"/>
                          </a:solidFill>
                          <a:effectLst/>
                          <a:latin typeface="+mn-lt"/>
                        </a:rPr>
                        <a:t> CAPEX &amp; OPEX</a:t>
                      </a:r>
                      <a:endParaRPr lang="en-US" sz="1100" b="0" i="0" u="none" strike="noStrike" dirty="0">
                        <a:solidFill>
                          <a:schemeClr val="accent5"/>
                        </a:solidFill>
                        <a:effectLst/>
                        <a:latin typeface="+mn-lt"/>
                      </a:endParaRPr>
                    </a:p>
                  </a:txBody>
                  <a:tcPr marR="3482" marT="3482" marB="0" anchor="ctr">
                    <a:lnL w="12700" cmpd="sng">
                      <a:noFill/>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10004"/>
                  </a:ext>
                </a:extLst>
              </a:tr>
              <a:tr h="707076">
                <a:tc vMerge="1">
                  <a:txBody>
                    <a:bodyPr/>
                    <a:lstStyle/>
                    <a:p>
                      <a:pPr algn="l" fontAlgn="ctr"/>
                      <a:endParaRPr lang="en-US" sz="1400" b="0" i="0" u="none" strike="noStrike" dirty="0">
                        <a:solidFill>
                          <a:srgbClr val="000000"/>
                        </a:solidFill>
                        <a:effectLst/>
                        <a:latin typeface="Calibri" panose="020F0502020204030204" pitchFamily="34" charset="0"/>
                      </a:endParaRPr>
                    </a:p>
                  </a:txBody>
                  <a:tcPr marR="3482" marT="348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ctr"/>
                      <a:r>
                        <a:rPr lang="en-US" sz="1400" b="0" i="0" u="none" strike="noStrike" dirty="0">
                          <a:solidFill>
                            <a:schemeClr val="accent5"/>
                          </a:solidFill>
                          <a:effectLst/>
                          <a:latin typeface="Calibri" panose="020F0502020204030204" pitchFamily="34" charset="0"/>
                        </a:rPr>
                        <a:t>Enterprise Workloads</a:t>
                      </a:r>
                    </a:p>
                  </a:txBody>
                  <a:tcPr marR="3482" marT="348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pPr marL="0" marR="0" indent="0" algn="l" defTabSz="914341" rtl="0" eaLnBrk="1" fontAlgn="auto" latinLnBrk="0" hangingPunct="1">
                        <a:lnSpc>
                          <a:spcPct val="100000"/>
                        </a:lnSpc>
                        <a:spcBef>
                          <a:spcPts val="0"/>
                        </a:spcBef>
                        <a:spcAft>
                          <a:spcPts val="0"/>
                        </a:spcAft>
                        <a:buClrTx/>
                        <a:buSzTx/>
                        <a:buFontTx/>
                        <a:buNone/>
                        <a:tabLst/>
                        <a:defRPr/>
                      </a:pPr>
                      <a:r>
                        <a:rPr lang="en-US" sz="1100" kern="1200" dirty="0">
                          <a:solidFill>
                            <a:schemeClr val="accent5"/>
                          </a:solidFill>
                          <a:latin typeface="+mn-lt"/>
                          <a:ea typeface="+mn-ea"/>
                          <a:cs typeface="+mn-cs"/>
                        </a:rPr>
                        <a:t>SAP, Oracle, SQL and non–SQL data stacks such as Cloudera Enterprise, Datastax, and Mongo DB</a:t>
                      </a:r>
                      <a:endParaRPr lang="en-US" sz="1100" dirty="0">
                        <a:solidFill>
                          <a:schemeClr val="accent5"/>
                        </a:solidFill>
                      </a:endParaRPr>
                    </a:p>
                  </a:txBody>
                  <a:tcPr marR="3482" marT="348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r>
                        <a:rPr lang="en-US" sz="1100" dirty="0">
                          <a:solidFill>
                            <a:schemeClr val="accent5"/>
                          </a:solidFill>
                        </a:rPr>
                        <a:t>Enterprise Web</a:t>
                      </a:r>
                      <a:r>
                        <a:rPr lang="en-US" sz="1100" baseline="0" dirty="0">
                          <a:solidFill>
                            <a:schemeClr val="accent5"/>
                          </a:solidFill>
                        </a:rPr>
                        <a:t> and LOB Apps</a:t>
                      </a:r>
                    </a:p>
                    <a:p>
                      <a:r>
                        <a:rPr lang="en-US" sz="1100" baseline="0" dirty="0">
                          <a:solidFill>
                            <a:schemeClr val="accent5"/>
                          </a:solidFill>
                        </a:rPr>
                        <a:t>Hybrid environments</a:t>
                      </a:r>
                      <a:endParaRPr lang="en-US" sz="1100" dirty="0">
                        <a:solidFill>
                          <a:schemeClr val="accent5"/>
                        </a:solidFill>
                      </a:endParaRPr>
                    </a:p>
                  </a:txBody>
                  <a:tcPr marR="3482" marT="348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r>
                        <a:rPr lang="en-US" sz="1100" dirty="0">
                          <a:solidFill>
                            <a:schemeClr val="accent5"/>
                          </a:solidFill>
                        </a:rPr>
                        <a:t>Reduce CAPEX</a:t>
                      </a:r>
                      <a:r>
                        <a:rPr lang="en-US" sz="1100" baseline="0" dirty="0">
                          <a:solidFill>
                            <a:schemeClr val="accent5"/>
                          </a:solidFill>
                        </a:rPr>
                        <a:t> &amp; OPEX, Achieve Enterprise SLAs</a:t>
                      </a:r>
                      <a:endParaRPr lang="en-US" sz="1100" dirty="0">
                        <a:solidFill>
                          <a:schemeClr val="accent5"/>
                        </a:solidFill>
                      </a:endParaRPr>
                    </a:p>
                  </a:txBody>
                  <a:tcPr marR="3482" marT="3482" marB="0" anchor="ctr">
                    <a:lnL w="12700" cmpd="sng">
                      <a:noFill/>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10005"/>
                  </a:ext>
                </a:extLst>
              </a:tr>
              <a:tr h="707076">
                <a:tc vMerge="1">
                  <a:txBody>
                    <a:bodyPr/>
                    <a:lstStyle/>
                    <a:p>
                      <a:pPr algn="l" fontAlgn="ctr"/>
                      <a:endParaRPr lang="en-US" sz="1400" b="1" i="0" u="none" strike="noStrike" dirty="0">
                        <a:solidFill>
                          <a:srgbClr val="000000"/>
                        </a:solidFill>
                        <a:effectLst/>
                        <a:latin typeface="Calibri" panose="020F0502020204030204" pitchFamily="34" charset="0"/>
                      </a:endParaRPr>
                    </a:p>
                  </a:txBody>
                  <a:tcPr marR="3482" marT="348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n-US" sz="1400" b="0" i="0" u="none" strike="noStrike" dirty="0">
                          <a:solidFill>
                            <a:schemeClr val="accent5"/>
                          </a:solidFill>
                          <a:effectLst/>
                          <a:latin typeface="Calibri" panose="020F0502020204030204" pitchFamily="34" charset="0"/>
                        </a:rPr>
                        <a:t>Big Data Analytics</a:t>
                      </a:r>
                    </a:p>
                  </a:txBody>
                  <a:tcPr marR="3482" marT="348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pPr algn="l" fontAlgn="b"/>
                      <a:r>
                        <a:rPr lang="en-US" sz="1100" u="none" strike="noStrike" dirty="0">
                          <a:solidFill>
                            <a:schemeClr val="accent5"/>
                          </a:solidFill>
                          <a:effectLst/>
                          <a:latin typeface="+mn-lt"/>
                        </a:rPr>
                        <a:t>Fully managed</a:t>
                      </a:r>
                      <a:r>
                        <a:rPr lang="en-US" sz="1100" u="none" strike="noStrike" baseline="0" dirty="0">
                          <a:solidFill>
                            <a:schemeClr val="accent5"/>
                          </a:solidFill>
                          <a:effectLst/>
                          <a:latin typeface="+mn-lt"/>
                        </a:rPr>
                        <a:t> </a:t>
                      </a:r>
                      <a:r>
                        <a:rPr lang="en-US" sz="1100" u="none" strike="noStrike" dirty="0">
                          <a:solidFill>
                            <a:schemeClr val="accent5"/>
                          </a:solidFill>
                          <a:effectLst/>
                          <a:latin typeface="+mn-lt"/>
                        </a:rPr>
                        <a:t>Hadoop</a:t>
                      </a:r>
                      <a:r>
                        <a:rPr lang="en-US" sz="1100" u="none" strike="noStrike" baseline="0" dirty="0">
                          <a:solidFill>
                            <a:schemeClr val="accent5"/>
                          </a:solidFill>
                          <a:effectLst/>
                          <a:latin typeface="+mn-lt"/>
                        </a:rPr>
                        <a:t> distributions </a:t>
                      </a:r>
                      <a:r>
                        <a:rPr lang="en-US" sz="1100" u="none" strike="noStrike" dirty="0">
                          <a:solidFill>
                            <a:schemeClr val="accent5"/>
                          </a:solidFill>
                          <a:effectLst/>
                          <a:latin typeface="+mn-lt"/>
                        </a:rPr>
                        <a:t>like Cloudera,</a:t>
                      </a:r>
                      <a:r>
                        <a:rPr lang="en-US" sz="1100" u="none" strike="noStrike" baseline="0" dirty="0">
                          <a:solidFill>
                            <a:schemeClr val="accent5"/>
                          </a:solidFill>
                          <a:effectLst/>
                          <a:latin typeface="+mn-lt"/>
                        </a:rPr>
                        <a:t> Horton Works, HDInsight</a:t>
                      </a:r>
                      <a:endParaRPr lang="en-US" sz="1100" b="0" i="0" u="none" strike="noStrike" dirty="0">
                        <a:solidFill>
                          <a:schemeClr val="accent5"/>
                        </a:solidFill>
                        <a:effectLst/>
                        <a:latin typeface="+mn-lt"/>
                      </a:endParaRPr>
                    </a:p>
                  </a:txBody>
                  <a:tcPr marR="3482" marT="348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pPr algn="l" fontAlgn="b"/>
                      <a:r>
                        <a:rPr lang="en-US" sz="1100" u="none" strike="noStrike" dirty="0">
                          <a:solidFill>
                            <a:schemeClr val="accent5"/>
                          </a:solidFill>
                          <a:effectLst/>
                          <a:latin typeface="+mn-lt"/>
                        </a:rPr>
                        <a:t>Mobile &amp;</a:t>
                      </a:r>
                      <a:r>
                        <a:rPr lang="en-US" sz="1100" u="none" strike="noStrike" baseline="0" dirty="0">
                          <a:solidFill>
                            <a:schemeClr val="accent5"/>
                          </a:solidFill>
                          <a:effectLst/>
                          <a:latin typeface="+mn-lt"/>
                        </a:rPr>
                        <a:t> </a:t>
                      </a:r>
                      <a:r>
                        <a:rPr lang="en-US" sz="1100" u="none" strike="noStrike" dirty="0">
                          <a:solidFill>
                            <a:schemeClr val="accent5"/>
                          </a:solidFill>
                          <a:effectLst/>
                          <a:latin typeface="+mn-lt"/>
                        </a:rPr>
                        <a:t>Social Apps</a:t>
                      </a:r>
                    </a:p>
                    <a:p>
                      <a:pPr algn="l" fontAlgn="b"/>
                      <a:r>
                        <a:rPr lang="en-US" sz="1100" u="none" strike="noStrike" dirty="0">
                          <a:solidFill>
                            <a:schemeClr val="accent5"/>
                          </a:solidFill>
                          <a:effectLst/>
                          <a:latin typeface="+mn-lt"/>
                        </a:rPr>
                        <a:t>Gaming</a:t>
                      </a:r>
                    </a:p>
                    <a:p>
                      <a:pPr algn="l" fontAlgn="b"/>
                      <a:r>
                        <a:rPr lang="en-US" sz="1100" u="none" strike="noStrike" baseline="0" dirty="0">
                          <a:solidFill>
                            <a:schemeClr val="accent5"/>
                          </a:solidFill>
                          <a:effectLst/>
                          <a:latin typeface="+mn-lt"/>
                        </a:rPr>
                        <a:t>High Scale Apps</a:t>
                      </a:r>
                    </a:p>
                    <a:p>
                      <a:pPr algn="l" fontAlgn="b"/>
                      <a:r>
                        <a:rPr lang="en-US" sz="1100" u="none" strike="noStrike" baseline="0" dirty="0">
                          <a:solidFill>
                            <a:schemeClr val="accent5"/>
                          </a:solidFill>
                          <a:effectLst/>
                          <a:latin typeface="+mn-lt"/>
                        </a:rPr>
                        <a:t>IoT</a:t>
                      </a:r>
                      <a:endParaRPr lang="en-US" sz="1100" b="0" i="0" u="none" strike="noStrike" dirty="0">
                        <a:solidFill>
                          <a:schemeClr val="accent5"/>
                        </a:solidFill>
                        <a:effectLst/>
                        <a:latin typeface="+mn-lt"/>
                      </a:endParaRPr>
                    </a:p>
                  </a:txBody>
                  <a:tcPr marR="3482" marT="348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pPr marL="0" marR="0" indent="0" algn="l" defTabSz="914180" rtl="0" eaLnBrk="1" fontAlgn="b" latinLnBrk="0" hangingPunct="1">
                        <a:lnSpc>
                          <a:spcPct val="100000"/>
                        </a:lnSpc>
                        <a:spcBef>
                          <a:spcPts val="0"/>
                        </a:spcBef>
                        <a:spcAft>
                          <a:spcPts val="0"/>
                        </a:spcAft>
                        <a:buClrTx/>
                        <a:buSzTx/>
                        <a:buFontTx/>
                        <a:buNone/>
                        <a:tabLst/>
                        <a:defRPr/>
                      </a:pPr>
                      <a:r>
                        <a:rPr lang="en-US" sz="1100" b="0" i="0" u="none" strike="noStrike" dirty="0">
                          <a:solidFill>
                            <a:schemeClr val="accent5"/>
                          </a:solidFill>
                          <a:effectLst/>
                          <a:latin typeface="+mn-lt"/>
                        </a:rPr>
                        <a:t>Full Managed, No CAPEX, Hyper-scale</a:t>
                      </a:r>
                    </a:p>
                  </a:txBody>
                  <a:tcPr marR="3482" marT="3482" marB="0" anchor="ctr">
                    <a:lnL w="12700" cmpd="sng">
                      <a:noFill/>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10006"/>
                  </a:ext>
                </a:extLst>
              </a:tr>
              <a:tr h="707076">
                <a:tc>
                  <a:txBody>
                    <a:bodyPr/>
                    <a:lstStyle/>
                    <a:p>
                      <a:pPr algn="l" fontAlgn="ctr"/>
                      <a:r>
                        <a:rPr lang="en-US" sz="1400" b="1" i="0" u="none" strike="noStrike" dirty="0">
                          <a:solidFill>
                            <a:schemeClr val="accent5"/>
                          </a:solidFill>
                          <a:effectLst/>
                        </a:rPr>
                        <a:t>Next Generation Architectures</a:t>
                      </a:r>
                      <a:endParaRPr lang="en-US" sz="1400" b="1" i="0" u="none" strike="noStrike" dirty="0">
                        <a:solidFill>
                          <a:schemeClr val="accent5"/>
                        </a:solidFill>
                        <a:effectLst/>
                        <a:latin typeface="Calibri" panose="020F0502020204030204" pitchFamily="34" charset="0"/>
                      </a:endParaRPr>
                    </a:p>
                  </a:txBody>
                  <a:tcPr marR="3482" marT="3482" marB="0" anchor="ctr">
                    <a:lnL w="38100" cap="flat" cmpd="sng" algn="ctr">
                      <a:solidFill>
                        <a:schemeClr val="tx2"/>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b="0" i="0" u="none" strike="noStrike" dirty="0">
                          <a:solidFill>
                            <a:schemeClr val="accent5"/>
                          </a:solidFill>
                          <a:effectLst/>
                          <a:latin typeface="Calibri" panose="020F0502020204030204" pitchFamily="34" charset="0"/>
                        </a:rPr>
                        <a:t>Containers</a:t>
                      </a:r>
                    </a:p>
                  </a:txBody>
                  <a:tcPr marR="3482" marT="348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100" u="none" strike="noStrike" dirty="0">
                          <a:solidFill>
                            <a:schemeClr val="accent5"/>
                          </a:solidFill>
                          <a:effectLst/>
                          <a:latin typeface="+mn-lt"/>
                        </a:rPr>
                        <a:t>Deploy a full Docker host in minutes from Marketplace</a:t>
                      </a:r>
                      <a:r>
                        <a:rPr lang="en-US" sz="1100" u="none" strike="noStrike" baseline="0" dirty="0">
                          <a:solidFill>
                            <a:schemeClr val="accent5"/>
                          </a:solidFill>
                          <a:effectLst/>
                          <a:latin typeface="+mn-lt"/>
                        </a:rPr>
                        <a:t> or CLI</a:t>
                      </a:r>
                      <a:endParaRPr lang="en-US" sz="1100" b="0" i="0" u="none" strike="noStrike" dirty="0">
                        <a:solidFill>
                          <a:schemeClr val="accent5"/>
                        </a:solidFill>
                        <a:effectLst/>
                        <a:latin typeface="+mn-lt"/>
                      </a:endParaRPr>
                    </a:p>
                  </a:txBody>
                  <a:tcPr marR="3482" marT="348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100" b="0" i="0" u="none" strike="noStrike" dirty="0">
                          <a:solidFill>
                            <a:schemeClr val="accent5"/>
                          </a:solidFill>
                          <a:effectLst/>
                          <a:latin typeface="+mn-lt"/>
                        </a:rPr>
                        <a:t>Dev</a:t>
                      </a:r>
                      <a:r>
                        <a:rPr lang="en-US" sz="1100" b="0" i="0" u="none" strike="noStrike" baseline="0" dirty="0">
                          <a:solidFill>
                            <a:schemeClr val="accent5"/>
                          </a:solidFill>
                          <a:effectLst/>
                          <a:latin typeface="+mn-lt"/>
                        </a:rPr>
                        <a:t> Test </a:t>
                      </a:r>
                    </a:p>
                    <a:p>
                      <a:pPr algn="l" fontAlgn="b"/>
                      <a:r>
                        <a:rPr lang="en-US" sz="1100" b="0" i="0" u="none" strike="noStrike" baseline="0" dirty="0">
                          <a:solidFill>
                            <a:schemeClr val="accent5"/>
                          </a:solidFill>
                          <a:effectLst/>
                          <a:latin typeface="+mn-lt"/>
                        </a:rPr>
                        <a:t>Application developments</a:t>
                      </a:r>
                      <a:endParaRPr lang="en-US" sz="1100" b="0" i="0" u="none" strike="noStrike" dirty="0">
                        <a:solidFill>
                          <a:schemeClr val="accent5"/>
                        </a:solidFill>
                        <a:effectLst/>
                        <a:latin typeface="+mn-lt"/>
                      </a:endParaRPr>
                    </a:p>
                  </a:txBody>
                  <a:tcPr marR="3482" marT="3482"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100" b="0" i="0" u="none" strike="noStrike" dirty="0">
                          <a:solidFill>
                            <a:schemeClr val="accent5"/>
                          </a:solidFill>
                          <a:effectLst/>
                          <a:latin typeface="+mn-lt"/>
                        </a:rPr>
                        <a:t>Fast &amp; Agile, Rich Collaboration</a:t>
                      </a:r>
                    </a:p>
                  </a:txBody>
                  <a:tcPr marR="3482" marT="3482" marB="0" anchor="ctr">
                    <a:lnL w="12700" cmpd="sng">
                      <a:noFill/>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707076">
                <a:tc>
                  <a:txBody>
                    <a:bodyPr/>
                    <a:lstStyle/>
                    <a:p>
                      <a:pPr algn="l" fontAlgn="ctr"/>
                      <a:r>
                        <a:rPr lang="en-US" sz="1400" b="1" i="0" u="none" strike="noStrike" dirty="0">
                          <a:solidFill>
                            <a:schemeClr val="accent5"/>
                          </a:solidFill>
                          <a:effectLst/>
                          <a:latin typeface="+mn-lt"/>
                        </a:rPr>
                        <a:t>Internet of Things</a:t>
                      </a:r>
                      <a:endParaRPr lang="en-US" sz="1400" b="1" i="0" u="none" strike="noStrike" dirty="0">
                        <a:solidFill>
                          <a:schemeClr val="accent5"/>
                        </a:solidFill>
                        <a:effectLst/>
                        <a:latin typeface="Calibri" panose="020F0502020204030204" pitchFamily="34" charset="0"/>
                      </a:endParaRPr>
                    </a:p>
                  </a:txBody>
                  <a:tcPr marR="3482" marT="3482" marB="0" anchor="ctr">
                    <a:lnL w="38100" cap="flat" cmpd="sng" algn="ctr">
                      <a:solidFill>
                        <a:schemeClr val="tx2"/>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pPr algn="l" fontAlgn="ctr"/>
                      <a:r>
                        <a:rPr lang="en-US" sz="1400" b="0" i="0" u="none" strike="noStrike" dirty="0">
                          <a:solidFill>
                            <a:schemeClr val="accent5"/>
                          </a:solidFill>
                          <a:effectLst/>
                          <a:latin typeface="Calibri" panose="020F0502020204030204" pitchFamily="34" charset="0"/>
                        </a:rPr>
                        <a:t>IoT</a:t>
                      </a:r>
                      <a:r>
                        <a:rPr lang="en-US" sz="1400" b="0" i="0" u="none" strike="noStrike" baseline="0" dirty="0">
                          <a:solidFill>
                            <a:schemeClr val="accent5"/>
                          </a:solidFill>
                          <a:effectLst/>
                          <a:latin typeface="Calibri" panose="020F0502020204030204" pitchFamily="34" charset="0"/>
                        </a:rPr>
                        <a:t> Suite</a:t>
                      </a:r>
                      <a:endParaRPr lang="en-US" sz="1400" b="0" i="0" u="none" strike="noStrike" dirty="0">
                        <a:solidFill>
                          <a:schemeClr val="accent5"/>
                        </a:solidFill>
                        <a:effectLst/>
                        <a:latin typeface="Calibri" panose="020F0502020204030204" pitchFamily="34" charset="0"/>
                      </a:endParaRPr>
                    </a:p>
                  </a:txBody>
                  <a:tcPr marR="3482" marT="3482" marB="0" anchor="ctr">
                    <a:lnL w="12700" cmpd="sng">
                      <a:noFill/>
                    </a:lnL>
                    <a:lnR w="12700" cmpd="sng">
                      <a:noFill/>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pPr algn="l" fontAlgn="b"/>
                      <a:r>
                        <a:rPr lang="en-US" sz="1100" b="0" i="0" u="none" strike="noStrike" dirty="0">
                          <a:solidFill>
                            <a:schemeClr val="accent5"/>
                          </a:solidFill>
                          <a:effectLst/>
                          <a:latin typeface="+mn-lt"/>
                        </a:rPr>
                        <a:t>Fully</a:t>
                      </a:r>
                      <a:r>
                        <a:rPr lang="en-US" sz="1100" b="0" i="0" u="none" strike="noStrike" baseline="0" dirty="0">
                          <a:solidFill>
                            <a:schemeClr val="accent5"/>
                          </a:solidFill>
                          <a:effectLst/>
                          <a:latin typeface="+mn-lt"/>
                        </a:rPr>
                        <a:t> managed services like  (IoT Hub, Cortana Analytics) for device and sensor data</a:t>
                      </a:r>
                      <a:endParaRPr lang="en-US" sz="1100" b="0" i="0" u="none" strike="noStrike" dirty="0">
                        <a:solidFill>
                          <a:schemeClr val="accent5"/>
                        </a:solidFill>
                        <a:effectLst/>
                        <a:latin typeface="+mn-lt"/>
                      </a:endParaRPr>
                    </a:p>
                  </a:txBody>
                  <a:tcPr marR="3482" marT="3482" marB="0" anchor="ctr">
                    <a:lnL w="12700" cmpd="sng">
                      <a:noFill/>
                    </a:lnL>
                    <a:lnR w="12700" cmpd="sng">
                      <a:noFill/>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pPr algn="l" fontAlgn="b"/>
                      <a:r>
                        <a:rPr lang="en-US" sz="1100" u="none" strike="noStrike" dirty="0">
                          <a:solidFill>
                            <a:schemeClr val="accent5"/>
                          </a:solidFill>
                          <a:effectLst/>
                          <a:latin typeface="+mn-lt"/>
                        </a:rPr>
                        <a:t>Real-Time analysis, Predictive Analytics, Streaming and Device</a:t>
                      </a:r>
                      <a:r>
                        <a:rPr lang="en-US" sz="1100" u="none" strike="noStrike" baseline="0" dirty="0">
                          <a:solidFill>
                            <a:schemeClr val="accent5"/>
                          </a:solidFill>
                          <a:effectLst/>
                          <a:latin typeface="+mn-lt"/>
                        </a:rPr>
                        <a:t> sensor data</a:t>
                      </a:r>
                      <a:endParaRPr lang="en-US" sz="1100" b="0" i="0" u="none" strike="noStrike" dirty="0">
                        <a:solidFill>
                          <a:schemeClr val="accent5"/>
                        </a:solidFill>
                        <a:effectLst/>
                        <a:latin typeface="+mn-lt"/>
                      </a:endParaRPr>
                    </a:p>
                  </a:txBody>
                  <a:tcPr marR="3482" marT="3482" marB="0" anchor="ctr">
                    <a:lnL w="12700" cmpd="sng">
                      <a:noFill/>
                    </a:lnL>
                    <a:lnR w="12700" cmpd="sng">
                      <a:noFill/>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pPr algn="l" fontAlgn="b"/>
                      <a:r>
                        <a:rPr lang="en-US" sz="1100" b="0" i="0" u="none" strike="noStrike" dirty="0">
                          <a:solidFill>
                            <a:schemeClr val="accent5"/>
                          </a:solidFill>
                          <a:effectLst/>
                          <a:latin typeface="+mn-lt"/>
                        </a:rPr>
                        <a:t>Fully managed, Fast and Agile, New</a:t>
                      </a:r>
                      <a:r>
                        <a:rPr lang="en-US" sz="1100" b="0" i="0" u="none" strike="noStrike" baseline="0" dirty="0">
                          <a:solidFill>
                            <a:schemeClr val="accent5"/>
                          </a:solidFill>
                          <a:effectLst/>
                          <a:latin typeface="+mn-lt"/>
                        </a:rPr>
                        <a:t> Business models</a:t>
                      </a:r>
                      <a:endParaRPr lang="en-US" sz="1100" b="0" i="0" u="none" strike="noStrike" dirty="0">
                        <a:solidFill>
                          <a:schemeClr val="accent5"/>
                        </a:solidFill>
                        <a:effectLst/>
                        <a:latin typeface="+mn-lt"/>
                      </a:endParaRPr>
                    </a:p>
                  </a:txBody>
                  <a:tcPr marR="3482" marT="3482" marB="0" anchor="ctr">
                    <a:lnL w="12700" cmpd="sng">
                      <a:noFill/>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01835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38" name="Rectangle 37"/>
          <p:cNvSpPr/>
          <p:nvPr/>
        </p:nvSpPr>
        <p:spPr bwMode="auto">
          <a:xfrm>
            <a:off x="6176601" y="2025771"/>
            <a:ext cx="5369291" cy="4332166"/>
          </a:xfrm>
          <a:prstGeom prst="rect">
            <a:avLst/>
          </a:prstGeom>
          <a:solidFill>
            <a:schemeClr val="tx1">
              <a:lumMod val="85000"/>
            </a:schemeClr>
          </a:solidFill>
          <a:ln>
            <a:solidFill>
              <a:schemeClr val="tx2">
                <a:lumMod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accent5"/>
              </a:solidFill>
              <a:latin typeface="Segoe UI" panose="020B0502040204020203" pitchFamily="34" charset="0"/>
            </a:endParaRPr>
          </a:p>
        </p:txBody>
      </p:sp>
      <p:sp>
        <p:nvSpPr>
          <p:cNvPr id="2" name="Title 1"/>
          <p:cNvSpPr>
            <a:spLocks noGrp="1"/>
          </p:cNvSpPr>
          <p:nvPr>
            <p:ph type="title" idx="4294967295"/>
          </p:nvPr>
        </p:nvSpPr>
        <p:spPr>
          <a:xfrm>
            <a:off x="0" y="274638"/>
            <a:ext cx="11652250" cy="912812"/>
          </a:xfrm>
        </p:spPr>
        <p:txBody>
          <a:bodyPr>
            <a:normAutofit/>
          </a:bodyPr>
          <a:lstStyle/>
          <a:p>
            <a:r>
              <a:rPr lang="en-US" sz="4800" dirty="0">
                <a:solidFill>
                  <a:schemeClr val="accent5"/>
                </a:solidFill>
              </a:rPr>
              <a:t>Deploying in a Traditional Data Center</a:t>
            </a:r>
          </a:p>
        </p:txBody>
      </p:sp>
      <p:pic>
        <p:nvPicPr>
          <p:cNvPr id="4" name="Picture 3" descr="C:\Users\mitchellg\AppData\Local\Microsoft\Windows\Temporary Internet Files\Content.Outlook\DRES7FCJ\Storage_white (2).png"/>
          <p:cNvPicPr>
            <a:picLocks noChangeAspect="1" noChangeArrowheads="1"/>
          </p:cNvPicPr>
          <p:nvPr/>
        </p:nvPicPr>
        <p:blipFill>
          <a:blip r:embed="rId4" cstate="print">
            <a:duotone>
              <a:prstClr val="black"/>
              <a:srgbClr val="D9C3A5">
                <a:tint val="50000"/>
                <a:satMod val="180000"/>
              </a:srgbClr>
            </a:duotone>
          </a:blip>
          <a:srcRect/>
          <a:stretch>
            <a:fillRect/>
          </a:stretch>
        </p:blipFill>
        <p:spPr bwMode="auto">
          <a:xfrm>
            <a:off x="9973606" y="3022116"/>
            <a:ext cx="775294" cy="775294"/>
          </a:xfrm>
          <a:prstGeom prst="rect">
            <a:avLst/>
          </a:prstGeom>
          <a:noFill/>
          <a:ln>
            <a:noFill/>
          </a:ln>
        </p:spPr>
      </p:pic>
      <p:pic>
        <p:nvPicPr>
          <p:cNvPr id="5" name="Picture 2" descr="\\MAGNUM\Projects\Microsoft\Cloud Power FY12\Design\ICONS_PNG\Tower.png"/>
          <p:cNvPicPr>
            <a:picLocks noChangeAspect="1" noChangeArrowheads="1"/>
          </p:cNvPicPr>
          <p:nvPr/>
        </p:nvPicPr>
        <p:blipFill>
          <a:blip r:embed="rId5" cstate="print">
            <a:grayscl/>
          </a:blip>
          <a:stretch>
            <a:fillRect/>
          </a:stretch>
        </p:blipFill>
        <p:spPr bwMode="auto">
          <a:xfrm>
            <a:off x="6967590" y="2968323"/>
            <a:ext cx="795330" cy="940706"/>
          </a:xfrm>
          <a:prstGeom prst="rect">
            <a:avLst/>
          </a:prstGeom>
          <a:noFill/>
          <a:ln>
            <a:noFill/>
          </a:ln>
        </p:spPr>
      </p:pic>
      <p:pic>
        <p:nvPicPr>
          <p:cNvPr id="6" name="Picture 4" descr="\\MAGNUM\Projects\Microsoft\Cloud Power FY12\Design\ICONS_PNG\Open_Web_Platform.png"/>
          <p:cNvPicPr>
            <a:picLocks noChangeAspect="1" noChangeArrowheads="1"/>
          </p:cNvPicPr>
          <p:nvPr/>
        </p:nvPicPr>
        <p:blipFill>
          <a:blip r:embed="rId6" cstate="print"/>
          <a:srcRect/>
          <a:stretch>
            <a:fillRect/>
          </a:stretch>
        </p:blipFill>
        <p:spPr bwMode="auto">
          <a:xfrm>
            <a:off x="7352624" y="2840386"/>
            <a:ext cx="465238" cy="550277"/>
          </a:xfrm>
          <a:prstGeom prst="rect">
            <a:avLst/>
          </a:prstGeom>
          <a:noFill/>
          <a:ln>
            <a:noFill/>
          </a:ln>
        </p:spPr>
      </p:pic>
      <p:pic>
        <p:nvPicPr>
          <p:cNvPr id="7" name="Picture 4" descr="\\MAGNUM\Projects\Microsoft\Cloud Power FY12\Design\ICONS_PNG\Agility.png"/>
          <p:cNvPicPr>
            <a:picLocks noChangeAspect="1" noChangeArrowheads="1"/>
          </p:cNvPicPr>
          <p:nvPr/>
        </p:nvPicPr>
        <p:blipFill>
          <a:blip r:embed="rId7" cstate="print">
            <a:biLevel thresh="50000"/>
            <a:extLst>
              <a:ext uri="{BEBA8EAE-BF5A-486C-A8C5-ECC9F3942E4B}">
                <a14:imgProps xmlns:a14="http://schemas.microsoft.com/office/drawing/2010/main">
                  <a14:imgLayer r:embed="rId8">
                    <a14:imgEffect>
                      <a14:brightnessContrast contrast="-40000"/>
                    </a14:imgEffect>
                  </a14:imgLayer>
                </a14:imgProps>
              </a:ext>
            </a:extLst>
          </a:blip>
          <a:srcRect/>
          <a:stretch>
            <a:fillRect/>
          </a:stretch>
        </p:blipFill>
        <p:spPr bwMode="auto">
          <a:xfrm>
            <a:off x="5131503" y="3491924"/>
            <a:ext cx="914400" cy="914400"/>
          </a:xfrm>
          <a:prstGeom prst="rect">
            <a:avLst/>
          </a:prstGeom>
          <a:noFill/>
          <a:ln>
            <a:noFill/>
          </a:ln>
        </p:spPr>
      </p:pic>
      <p:pic>
        <p:nvPicPr>
          <p:cNvPr id="8" name="Picture 2" descr="C:\Users\mitchellg\AppData\Local\Microsoft\Windows\Temporary Internet Files\Content.Outlook\DRES7FCJ\Storage_white (2).png"/>
          <p:cNvPicPr>
            <a:picLocks noChangeAspect="1" noChangeArrowheads="1"/>
          </p:cNvPicPr>
          <p:nvPr/>
        </p:nvPicPr>
        <p:blipFill>
          <a:blip r:embed="rId4" cstate="print">
            <a:duotone>
              <a:prstClr val="black"/>
              <a:srgbClr val="D9C3A5">
                <a:tint val="50000"/>
                <a:satMod val="180000"/>
              </a:srgbClr>
            </a:duotone>
          </a:blip>
          <a:srcRect/>
          <a:stretch>
            <a:fillRect/>
          </a:stretch>
        </p:blipFill>
        <p:spPr bwMode="auto">
          <a:xfrm>
            <a:off x="10552902" y="3580076"/>
            <a:ext cx="775294" cy="775294"/>
          </a:xfrm>
          <a:prstGeom prst="rect">
            <a:avLst/>
          </a:prstGeom>
          <a:noFill/>
          <a:ln>
            <a:noFill/>
          </a:ln>
        </p:spPr>
      </p:pic>
      <p:cxnSp>
        <p:nvCxnSpPr>
          <p:cNvPr id="11" name="Straight Connector 10"/>
          <p:cNvCxnSpPr/>
          <p:nvPr/>
        </p:nvCxnSpPr>
        <p:spPr>
          <a:xfrm flipH="1">
            <a:off x="5570510" y="2525405"/>
            <a:ext cx="4125" cy="1151507"/>
          </a:xfrm>
          <a:prstGeom prst="line">
            <a:avLst/>
          </a:prstGeom>
          <a:ln w="28575">
            <a:solidFill>
              <a:schemeClr val="tx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5544861" y="4465886"/>
            <a:ext cx="12740" cy="1326724"/>
          </a:xfrm>
          <a:prstGeom prst="line">
            <a:avLst/>
          </a:prstGeom>
          <a:ln w="28575">
            <a:solidFill>
              <a:schemeClr val="tx2">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463440" y="2139406"/>
            <a:ext cx="256480" cy="276999"/>
          </a:xfrm>
          <a:prstGeom prst="rect">
            <a:avLst/>
          </a:prstGeom>
          <a:noFill/>
          <a:ln>
            <a:noFill/>
          </a:ln>
        </p:spPr>
        <p:txBody>
          <a:bodyPr wrap="none" lIns="0" tIns="0" rIns="0" bIns="0" rtlCol="0">
            <a:spAutoFit/>
          </a:bodyPr>
          <a:lstStyle/>
          <a:p>
            <a:pPr defTabSz="1218987">
              <a:lnSpc>
                <a:spcPct val="90000"/>
              </a:lnSpc>
              <a:spcBef>
                <a:spcPct val="20000"/>
              </a:spcBef>
              <a:buSzPct val="80000"/>
            </a:pPr>
            <a:r>
              <a:rPr lang="en-US" sz="2000" dirty="0">
                <a:solidFill>
                  <a:schemeClr val="accent5"/>
                </a:solidFill>
                <a:latin typeface="Segoe UI Light" pitchFamily="34" charset="0"/>
              </a:rPr>
              <a:t>LB</a:t>
            </a:r>
          </a:p>
        </p:txBody>
      </p:sp>
      <p:sp>
        <p:nvSpPr>
          <p:cNvPr id="14" name="TextBox 13"/>
          <p:cNvSpPr txBox="1"/>
          <p:nvPr/>
        </p:nvSpPr>
        <p:spPr>
          <a:xfrm>
            <a:off x="7116790" y="2235529"/>
            <a:ext cx="496931" cy="276999"/>
          </a:xfrm>
          <a:prstGeom prst="rect">
            <a:avLst/>
          </a:prstGeom>
          <a:noFill/>
          <a:ln>
            <a:noFill/>
          </a:ln>
        </p:spPr>
        <p:txBody>
          <a:bodyPr wrap="none" lIns="0" tIns="0" rIns="0" bIns="0" rtlCol="0">
            <a:spAutoFit/>
          </a:bodyPr>
          <a:lstStyle/>
          <a:p>
            <a:pPr defTabSz="1218987">
              <a:lnSpc>
                <a:spcPct val="90000"/>
              </a:lnSpc>
              <a:spcBef>
                <a:spcPct val="20000"/>
              </a:spcBef>
              <a:buSzPct val="80000"/>
            </a:pPr>
            <a:r>
              <a:rPr lang="en-US" sz="2000" dirty="0">
                <a:solidFill>
                  <a:schemeClr val="accent5"/>
                </a:solidFill>
                <a:latin typeface="Segoe UI Light" pitchFamily="34" charset="0"/>
              </a:rPr>
              <a:t>WEB</a:t>
            </a:r>
          </a:p>
        </p:txBody>
      </p:sp>
      <p:sp>
        <p:nvSpPr>
          <p:cNvPr id="15" name="TextBox 14"/>
          <p:cNvSpPr txBox="1"/>
          <p:nvPr/>
        </p:nvSpPr>
        <p:spPr>
          <a:xfrm>
            <a:off x="10192254" y="2235528"/>
            <a:ext cx="439223" cy="276999"/>
          </a:xfrm>
          <a:prstGeom prst="rect">
            <a:avLst/>
          </a:prstGeom>
          <a:noFill/>
          <a:ln>
            <a:noFill/>
          </a:ln>
        </p:spPr>
        <p:txBody>
          <a:bodyPr wrap="none" lIns="0" tIns="0" rIns="0" bIns="0" rtlCol="0">
            <a:spAutoFit/>
          </a:bodyPr>
          <a:lstStyle/>
          <a:p>
            <a:pPr defTabSz="1218987">
              <a:lnSpc>
                <a:spcPct val="90000"/>
              </a:lnSpc>
              <a:spcBef>
                <a:spcPct val="20000"/>
              </a:spcBef>
              <a:buSzPct val="80000"/>
            </a:pPr>
            <a:r>
              <a:rPr lang="en-US" sz="2000" dirty="0">
                <a:solidFill>
                  <a:schemeClr val="accent5"/>
                </a:solidFill>
                <a:latin typeface="Segoe UI Light" pitchFamily="34" charset="0"/>
              </a:rPr>
              <a:t>SQL</a:t>
            </a:r>
          </a:p>
        </p:txBody>
      </p:sp>
      <p:pic>
        <p:nvPicPr>
          <p:cNvPr id="16" name="Picture 2" descr="C:\Users\mitchellg\AppData\Local\Microsoft\Windows\Temporary Internet Files\Content.Outlook\DRES7FCJ\Storage_white (2).png"/>
          <p:cNvPicPr>
            <a:picLocks noChangeAspect="1" noChangeArrowheads="1"/>
          </p:cNvPicPr>
          <p:nvPr/>
        </p:nvPicPr>
        <p:blipFill>
          <a:blip r:embed="rId4" cstate="print">
            <a:duotone>
              <a:prstClr val="black"/>
              <a:srgbClr val="D9C3A5">
                <a:tint val="50000"/>
                <a:satMod val="180000"/>
              </a:srgbClr>
            </a:duotone>
          </a:blip>
          <a:srcRect/>
          <a:stretch>
            <a:fillRect/>
          </a:stretch>
        </p:blipFill>
        <p:spPr bwMode="auto">
          <a:xfrm>
            <a:off x="9975035" y="4188365"/>
            <a:ext cx="775294" cy="775294"/>
          </a:xfrm>
          <a:prstGeom prst="rect">
            <a:avLst/>
          </a:prstGeom>
          <a:noFill/>
          <a:ln>
            <a:noFill/>
          </a:ln>
        </p:spPr>
      </p:pic>
      <p:sp>
        <p:nvSpPr>
          <p:cNvPr id="18" name="TextBox 17"/>
          <p:cNvSpPr txBox="1"/>
          <p:nvPr/>
        </p:nvSpPr>
        <p:spPr>
          <a:xfrm>
            <a:off x="8640832" y="2248406"/>
            <a:ext cx="440826" cy="276999"/>
          </a:xfrm>
          <a:prstGeom prst="rect">
            <a:avLst/>
          </a:prstGeom>
          <a:noFill/>
          <a:ln>
            <a:noFill/>
          </a:ln>
        </p:spPr>
        <p:txBody>
          <a:bodyPr wrap="none" lIns="0" tIns="0" rIns="0" bIns="0" rtlCol="0">
            <a:spAutoFit/>
          </a:bodyPr>
          <a:lstStyle/>
          <a:p>
            <a:pPr defTabSz="1218987">
              <a:lnSpc>
                <a:spcPct val="90000"/>
              </a:lnSpc>
              <a:spcBef>
                <a:spcPct val="20000"/>
              </a:spcBef>
              <a:buSzPct val="80000"/>
            </a:pPr>
            <a:r>
              <a:rPr lang="en-US" sz="2000" dirty="0">
                <a:solidFill>
                  <a:schemeClr val="accent5"/>
                </a:solidFill>
                <a:latin typeface="Segoe UI Light" pitchFamily="34" charset="0"/>
              </a:rPr>
              <a:t>APP</a:t>
            </a:r>
          </a:p>
        </p:txBody>
      </p:sp>
      <p:pic>
        <p:nvPicPr>
          <p:cNvPr id="20" name="Picture 2" descr="\\MAGNUM\Projects\Microsoft\Cloud Power FY12\Design\ICONS_PNG\Tower.png"/>
          <p:cNvPicPr>
            <a:picLocks noChangeAspect="1" noChangeArrowheads="1"/>
          </p:cNvPicPr>
          <p:nvPr/>
        </p:nvPicPr>
        <p:blipFill>
          <a:blip r:embed="rId5" cstate="print">
            <a:grayscl/>
          </a:blip>
          <a:stretch>
            <a:fillRect/>
          </a:stretch>
        </p:blipFill>
        <p:spPr bwMode="auto">
          <a:xfrm>
            <a:off x="6967590" y="3971053"/>
            <a:ext cx="795330" cy="940706"/>
          </a:xfrm>
          <a:prstGeom prst="rect">
            <a:avLst/>
          </a:prstGeom>
          <a:noFill/>
          <a:ln>
            <a:noFill/>
          </a:ln>
        </p:spPr>
      </p:pic>
      <p:pic>
        <p:nvPicPr>
          <p:cNvPr id="21" name="Picture 4" descr="\\MAGNUM\Projects\Microsoft\Cloud Power FY12\Design\ICONS_PNG\Open_Web_Platform.png"/>
          <p:cNvPicPr>
            <a:picLocks noChangeAspect="1" noChangeArrowheads="1"/>
          </p:cNvPicPr>
          <p:nvPr/>
        </p:nvPicPr>
        <p:blipFill>
          <a:blip r:embed="rId6" cstate="print"/>
          <a:srcRect/>
          <a:stretch>
            <a:fillRect/>
          </a:stretch>
        </p:blipFill>
        <p:spPr bwMode="auto">
          <a:xfrm>
            <a:off x="7399791" y="3856723"/>
            <a:ext cx="465238" cy="550277"/>
          </a:xfrm>
          <a:prstGeom prst="rect">
            <a:avLst/>
          </a:prstGeom>
          <a:noFill/>
          <a:ln>
            <a:noFill/>
          </a:ln>
        </p:spPr>
      </p:pic>
      <p:pic>
        <p:nvPicPr>
          <p:cNvPr id="22" name="Picture 2" descr="\\MAGNUM\Projects\Microsoft\Cloud Power FY12\Design\ICONS_PNG\Tower.png"/>
          <p:cNvPicPr>
            <a:picLocks noChangeAspect="1" noChangeArrowheads="1"/>
          </p:cNvPicPr>
          <p:nvPr/>
        </p:nvPicPr>
        <p:blipFill>
          <a:blip r:embed="rId5" cstate="print"/>
          <a:stretch>
            <a:fillRect/>
          </a:stretch>
        </p:blipFill>
        <p:spPr bwMode="auto">
          <a:xfrm>
            <a:off x="8564486" y="2949745"/>
            <a:ext cx="923540" cy="923540"/>
          </a:xfrm>
          <a:prstGeom prst="rect">
            <a:avLst/>
          </a:prstGeom>
          <a:noFill/>
          <a:ln>
            <a:noFill/>
          </a:ln>
        </p:spPr>
      </p:pic>
      <p:cxnSp>
        <p:nvCxnSpPr>
          <p:cNvPr id="23" name="Elbow Connector 22"/>
          <p:cNvCxnSpPr>
            <a:stCxn id="7" idx="3"/>
            <a:endCxn id="20" idx="1"/>
          </p:cNvCxnSpPr>
          <p:nvPr/>
        </p:nvCxnSpPr>
        <p:spPr>
          <a:xfrm>
            <a:off x="6045904" y="3949124"/>
            <a:ext cx="921687" cy="492282"/>
          </a:xfrm>
          <a:prstGeom prst="bentConnector3">
            <a:avLst>
              <a:gd name="adj1" fmla="val 50000"/>
            </a:avLst>
          </a:prstGeom>
          <a:ln w="28575">
            <a:solidFill>
              <a:schemeClr val="tx2">
                <a:lumMod val="50000"/>
              </a:schemeClr>
            </a:solidFill>
          </a:ln>
        </p:spPr>
        <p:style>
          <a:lnRef idx="1">
            <a:schemeClr val="dk1"/>
          </a:lnRef>
          <a:fillRef idx="0">
            <a:schemeClr val="dk1"/>
          </a:fillRef>
          <a:effectRef idx="0">
            <a:schemeClr val="dk1"/>
          </a:effectRef>
          <a:fontRef idx="minor">
            <a:schemeClr val="tx1"/>
          </a:fontRef>
        </p:style>
      </p:cxnSp>
      <p:cxnSp>
        <p:nvCxnSpPr>
          <p:cNvPr id="24" name="Elbow Connector 23"/>
          <p:cNvCxnSpPr>
            <a:stCxn id="7" idx="3"/>
            <a:endCxn id="5" idx="1"/>
          </p:cNvCxnSpPr>
          <p:nvPr/>
        </p:nvCxnSpPr>
        <p:spPr>
          <a:xfrm flipV="1">
            <a:off x="6045904" y="3438676"/>
            <a:ext cx="921687" cy="510448"/>
          </a:xfrm>
          <a:prstGeom prst="bentConnector3">
            <a:avLst>
              <a:gd name="adj1" fmla="val 50000"/>
            </a:avLst>
          </a:prstGeom>
          <a:ln w="28575">
            <a:solidFill>
              <a:schemeClr val="tx2">
                <a:lumMod val="50000"/>
              </a:schemeClr>
            </a:solidFill>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5369092" y="4174600"/>
            <a:ext cx="262892" cy="276999"/>
          </a:xfrm>
          <a:prstGeom prst="rect">
            <a:avLst/>
          </a:prstGeom>
          <a:noFill/>
          <a:ln>
            <a:noFill/>
          </a:ln>
        </p:spPr>
        <p:txBody>
          <a:bodyPr wrap="none" lIns="0" tIns="0" rIns="0" bIns="0" rtlCol="0">
            <a:spAutoFit/>
          </a:bodyPr>
          <a:lstStyle/>
          <a:p>
            <a:pPr defTabSz="1218987">
              <a:lnSpc>
                <a:spcPct val="90000"/>
              </a:lnSpc>
              <a:spcBef>
                <a:spcPct val="20000"/>
              </a:spcBef>
              <a:buSzPct val="80000"/>
            </a:pPr>
            <a:r>
              <a:rPr lang="en-US" sz="2000" dirty="0">
                <a:solidFill>
                  <a:schemeClr val="accent5"/>
                </a:solidFill>
                <a:latin typeface="Segoe UI Light" pitchFamily="34" charset="0"/>
              </a:rPr>
              <a:t>80</a:t>
            </a:r>
          </a:p>
        </p:txBody>
      </p:sp>
      <p:cxnSp>
        <p:nvCxnSpPr>
          <p:cNvPr id="31" name="Elbow Connector 30"/>
          <p:cNvCxnSpPr>
            <a:stCxn id="4" idx="1"/>
            <a:endCxn id="22" idx="3"/>
          </p:cNvCxnSpPr>
          <p:nvPr/>
        </p:nvCxnSpPr>
        <p:spPr>
          <a:xfrm rot="10800000" flipV="1">
            <a:off x="9488026" y="3409763"/>
            <a:ext cx="485580" cy="1752"/>
          </a:xfrm>
          <a:prstGeom prst="bentConnector3">
            <a:avLst>
              <a:gd name="adj1" fmla="val 50000"/>
            </a:avLst>
          </a:prstGeom>
          <a:ln w="28575">
            <a:solidFill>
              <a:schemeClr val="tx2">
                <a:lumMod val="50000"/>
              </a:schemeClr>
            </a:solidFill>
          </a:ln>
        </p:spPr>
        <p:style>
          <a:lnRef idx="1">
            <a:schemeClr val="dk1"/>
          </a:lnRef>
          <a:fillRef idx="0">
            <a:schemeClr val="dk1"/>
          </a:fillRef>
          <a:effectRef idx="0">
            <a:schemeClr val="dk1"/>
          </a:effectRef>
          <a:fontRef idx="minor">
            <a:schemeClr val="tx1"/>
          </a:fontRef>
        </p:style>
      </p:cxnSp>
      <p:cxnSp>
        <p:nvCxnSpPr>
          <p:cNvPr id="32" name="Elbow Connector 31"/>
          <p:cNvCxnSpPr>
            <a:stCxn id="16" idx="1"/>
            <a:endCxn id="41" idx="3"/>
          </p:cNvCxnSpPr>
          <p:nvPr/>
        </p:nvCxnSpPr>
        <p:spPr>
          <a:xfrm rot="10800000">
            <a:off x="9452516" y="4574626"/>
            <a:ext cx="522521" cy="1386"/>
          </a:xfrm>
          <a:prstGeom prst="bentConnector3">
            <a:avLst>
              <a:gd name="adj1" fmla="val 50000"/>
            </a:avLst>
          </a:prstGeom>
          <a:ln w="28575">
            <a:solidFill>
              <a:schemeClr val="tx2">
                <a:lumMod val="50000"/>
              </a:schemeClr>
            </a:solidFill>
          </a:ln>
        </p:spPr>
        <p:style>
          <a:lnRef idx="1">
            <a:schemeClr val="dk1"/>
          </a:lnRef>
          <a:fillRef idx="0">
            <a:schemeClr val="dk1"/>
          </a:fillRef>
          <a:effectRef idx="0">
            <a:schemeClr val="dk1"/>
          </a:effectRef>
          <a:fontRef idx="minor">
            <a:schemeClr val="tx1"/>
          </a:fontRef>
        </p:style>
      </p:cxnSp>
      <p:cxnSp>
        <p:nvCxnSpPr>
          <p:cNvPr id="33" name="Elbow Connector 32"/>
          <p:cNvCxnSpPr>
            <a:stCxn id="16" idx="0"/>
            <a:endCxn id="4" idx="2"/>
          </p:cNvCxnSpPr>
          <p:nvPr/>
        </p:nvCxnSpPr>
        <p:spPr>
          <a:xfrm rot="16200000" flipV="1">
            <a:off x="10166492" y="3992174"/>
            <a:ext cx="390955" cy="1429"/>
          </a:xfrm>
          <a:prstGeom prst="bentConnector3">
            <a:avLst>
              <a:gd name="adj1" fmla="val 50000"/>
            </a:avLst>
          </a:prstGeom>
          <a:ln w="28575">
            <a:solidFill>
              <a:schemeClr val="tx2">
                <a:lumMod val="50000"/>
              </a:schemeClr>
            </a:solidFill>
          </a:ln>
        </p:spPr>
        <p:style>
          <a:lnRef idx="1">
            <a:schemeClr val="dk1"/>
          </a:lnRef>
          <a:fillRef idx="0">
            <a:schemeClr val="dk1"/>
          </a:fillRef>
          <a:effectRef idx="0">
            <a:schemeClr val="dk1"/>
          </a:effectRef>
          <a:fontRef idx="minor">
            <a:schemeClr val="tx1"/>
          </a:fontRef>
        </p:style>
      </p:cxnSp>
      <p:cxnSp>
        <p:nvCxnSpPr>
          <p:cNvPr id="34" name="Elbow Connector 33"/>
          <p:cNvCxnSpPr>
            <a:stCxn id="8" idx="0"/>
            <a:endCxn id="4" idx="3"/>
          </p:cNvCxnSpPr>
          <p:nvPr/>
        </p:nvCxnSpPr>
        <p:spPr>
          <a:xfrm rot="16200000" flipV="1">
            <a:off x="10759570" y="3399096"/>
            <a:ext cx="170313" cy="191649"/>
          </a:xfrm>
          <a:prstGeom prst="bentConnector2">
            <a:avLst/>
          </a:prstGeom>
          <a:ln w="28575">
            <a:solidFill>
              <a:schemeClr val="tx2">
                <a:lumMod val="50000"/>
              </a:schemeClr>
            </a:solidFill>
          </a:ln>
        </p:spPr>
        <p:style>
          <a:lnRef idx="1">
            <a:schemeClr val="dk1"/>
          </a:lnRef>
          <a:fillRef idx="0">
            <a:schemeClr val="dk1"/>
          </a:fillRef>
          <a:effectRef idx="0">
            <a:schemeClr val="dk1"/>
          </a:effectRef>
          <a:fontRef idx="minor">
            <a:schemeClr val="tx1"/>
          </a:fontRef>
        </p:style>
      </p:cxnSp>
      <p:cxnSp>
        <p:nvCxnSpPr>
          <p:cNvPr id="35" name="Elbow Connector 34"/>
          <p:cNvCxnSpPr>
            <a:stCxn id="16" idx="3"/>
            <a:endCxn id="8" idx="2"/>
          </p:cNvCxnSpPr>
          <p:nvPr/>
        </p:nvCxnSpPr>
        <p:spPr>
          <a:xfrm flipV="1">
            <a:off x="10750329" y="4355370"/>
            <a:ext cx="190220" cy="220642"/>
          </a:xfrm>
          <a:prstGeom prst="bentConnector2">
            <a:avLst/>
          </a:prstGeom>
          <a:ln w="28575">
            <a:solidFill>
              <a:schemeClr val="tx2">
                <a:lumMod val="50000"/>
              </a:schemeClr>
            </a:solidFill>
          </a:ln>
        </p:spPr>
        <p:style>
          <a:lnRef idx="1">
            <a:schemeClr val="dk1"/>
          </a:lnRef>
          <a:fillRef idx="0">
            <a:schemeClr val="dk1"/>
          </a:fillRef>
          <a:effectRef idx="0">
            <a:schemeClr val="dk1"/>
          </a:effectRef>
          <a:fontRef idx="minor">
            <a:schemeClr val="tx1"/>
          </a:fontRef>
        </p:style>
      </p:cxnSp>
      <p:cxnSp>
        <p:nvCxnSpPr>
          <p:cNvPr id="36" name="Elbow Connector 35"/>
          <p:cNvCxnSpPr>
            <a:stCxn id="4" idx="1"/>
            <a:endCxn id="41" idx="3"/>
          </p:cNvCxnSpPr>
          <p:nvPr/>
        </p:nvCxnSpPr>
        <p:spPr>
          <a:xfrm rot="10800000" flipV="1">
            <a:off x="9452514" y="3409763"/>
            <a:ext cx="521092" cy="1164863"/>
          </a:xfrm>
          <a:prstGeom prst="bentConnector3">
            <a:avLst>
              <a:gd name="adj1" fmla="val 50000"/>
            </a:avLst>
          </a:prstGeom>
          <a:ln w="28575">
            <a:solidFill>
              <a:schemeClr val="tx2">
                <a:lumMod val="50000"/>
              </a:schemeClr>
            </a:solidFill>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8516340" y="5962962"/>
            <a:ext cx="2724785" cy="276999"/>
          </a:xfrm>
          <a:prstGeom prst="rect">
            <a:avLst/>
          </a:prstGeom>
          <a:noFill/>
          <a:ln>
            <a:noFill/>
          </a:ln>
        </p:spPr>
        <p:txBody>
          <a:bodyPr wrap="none" lIns="0" tIns="0" rIns="0" bIns="0" rtlCol="0">
            <a:spAutoFit/>
          </a:bodyPr>
          <a:lstStyle/>
          <a:p>
            <a:pPr defTabSz="1218987">
              <a:lnSpc>
                <a:spcPct val="90000"/>
              </a:lnSpc>
              <a:spcBef>
                <a:spcPct val="20000"/>
              </a:spcBef>
              <a:buSzPct val="80000"/>
            </a:pPr>
            <a:r>
              <a:rPr lang="en-US" sz="2000" dirty="0">
                <a:solidFill>
                  <a:schemeClr val="accent5"/>
                </a:solidFill>
                <a:latin typeface="Segoe UI Light" pitchFamily="34" charset="0"/>
              </a:rPr>
              <a:t>Networking Infrastructure</a:t>
            </a:r>
          </a:p>
        </p:txBody>
      </p:sp>
      <p:pic>
        <p:nvPicPr>
          <p:cNvPr id="41" name="Picture 2" descr="\\MAGNUM\Projects\Microsoft\Cloud Power FY12\Design\ICONS_PNG\Tower.png"/>
          <p:cNvPicPr>
            <a:picLocks noChangeAspect="1" noChangeArrowheads="1"/>
          </p:cNvPicPr>
          <p:nvPr/>
        </p:nvPicPr>
        <p:blipFill>
          <a:blip r:embed="rId5" cstate="print"/>
          <a:stretch>
            <a:fillRect/>
          </a:stretch>
        </p:blipFill>
        <p:spPr bwMode="auto">
          <a:xfrm>
            <a:off x="8528974" y="4112856"/>
            <a:ext cx="923540" cy="923540"/>
          </a:xfrm>
          <a:prstGeom prst="rect">
            <a:avLst/>
          </a:prstGeom>
          <a:noFill/>
          <a:ln>
            <a:noFill/>
          </a:ln>
        </p:spPr>
      </p:pic>
      <p:cxnSp>
        <p:nvCxnSpPr>
          <p:cNvPr id="42" name="Elbow Connector 41"/>
          <p:cNvCxnSpPr/>
          <p:nvPr/>
        </p:nvCxnSpPr>
        <p:spPr>
          <a:xfrm rot="10800000" flipV="1">
            <a:off x="7968098" y="3375871"/>
            <a:ext cx="485580" cy="1752"/>
          </a:xfrm>
          <a:prstGeom prst="bentConnector3">
            <a:avLst>
              <a:gd name="adj1" fmla="val 50000"/>
            </a:avLst>
          </a:prstGeom>
          <a:ln w="28575">
            <a:solidFill>
              <a:schemeClr val="tx2">
                <a:lumMod val="50000"/>
              </a:schemeClr>
            </a:solidFill>
          </a:ln>
        </p:spPr>
        <p:style>
          <a:lnRef idx="1">
            <a:schemeClr val="dk1"/>
          </a:lnRef>
          <a:fillRef idx="0">
            <a:schemeClr val="dk1"/>
          </a:fillRef>
          <a:effectRef idx="0">
            <a:schemeClr val="dk1"/>
          </a:effectRef>
          <a:fontRef idx="minor">
            <a:schemeClr val="tx1"/>
          </a:fontRef>
        </p:style>
      </p:cxnSp>
      <p:cxnSp>
        <p:nvCxnSpPr>
          <p:cNvPr id="43" name="Elbow Connector 42"/>
          <p:cNvCxnSpPr/>
          <p:nvPr/>
        </p:nvCxnSpPr>
        <p:spPr>
          <a:xfrm rot="10800000">
            <a:off x="7945840" y="4540734"/>
            <a:ext cx="522521" cy="1386"/>
          </a:xfrm>
          <a:prstGeom prst="bentConnector3">
            <a:avLst>
              <a:gd name="adj1" fmla="val 50000"/>
            </a:avLst>
          </a:prstGeom>
          <a:ln w="28575">
            <a:solidFill>
              <a:schemeClr val="tx2">
                <a:lumMod val="50000"/>
              </a:schemeClr>
            </a:solidFill>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8176839" y="3341653"/>
            <a:ext cx="0" cy="1195822"/>
          </a:xfrm>
          <a:prstGeom prst="line">
            <a:avLst/>
          </a:prstGeom>
          <a:ln>
            <a:solidFill>
              <a:schemeClr val="tx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6960304" y="2628899"/>
            <a:ext cx="1007795" cy="2697268"/>
          </a:xfrm>
          <a:prstGeom prst="rect">
            <a:avLst/>
          </a:prstGeom>
          <a:no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accent5"/>
              </a:solidFill>
              <a:latin typeface="Segoe UI" panose="020B0502040204020203" pitchFamily="34" charset="0"/>
              <a:ea typeface="Segoe UI" pitchFamily="34" charset="0"/>
              <a:cs typeface="Segoe UI" pitchFamily="34" charset="0"/>
            </a:endParaRPr>
          </a:p>
        </p:txBody>
      </p:sp>
      <p:sp>
        <p:nvSpPr>
          <p:cNvPr id="46" name="Rectangle 45"/>
          <p:cNvSpPr/>
          <p:nvPr/>
        </p:nvSpPr>
        <p:spPr bwMode="auto">
          <a:xfrm>
            <a:off x="8486607" y="2628899"/>
            <a:ext cx="1007795" cy="2707642"/>
          </a:xfrm>
          <a:prstGeom prst="rect">
            <a:avLst/>
          </a:prstGeom>
          <a:no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accent5"/>
              </a:solidFill>
              <a:latin typeface="Segoe UI" panose="020B0502040204020203" pitchFamily="34" charset="0"/>
              <a:ea typeface="Segoe UI" pitchFamily="34" charset="0"/>
              <a:cs typeface="Segoe UI" pitchFamily="34" charset="0"/>
            </a:endParaRPr>
          </a:p>
        </p:txBody>
      </p:sp>
      <p:sp>
        <p:nvSpPr>
          <p:cNvPr id="47" name="Rectangle 46"/>
          <p:cNvSpPr/>
          <p:nvPr/>
        </p:nvSpPr>
        <p:spPr bwMode="auto">
          <a:xfrm>
            <a:off x="9997780" y="2628900"/>
            <a:ext cx="1243344" cy="2697267"/>
          </a:xfrm>
          <a:prstGeom prst="rect">
            <a:avLst/>
          </a:prstGeom>
          <a:no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accent5"/>
              </a:solidFill>
              <a:latin typeface="Segoe UI" panose="020B0502040204020203" pitchFamily="34" charset="0"/>
              <a:ea typeface="Segoe UI" pitchFamily="34" charset="0"/>
              <a:cs typeface="Segoe UI" pitchFamily="34" charset="0"/>
            </a:endParaRPr>
          </a:p>
        </p:txBody>
      </p:sp>
      <p:sp>
        <p:nvSpPr>
          <p:cNvPr id="51" name="TextBox 50"/>
          <p:cNvSpPr txBox="1"/>
          <p:nvPr/>
        </p:nvSpPr>
        <p:spPr>
          <a:xfrm>
            <a:off x="401638" y="1771650"/>
            <a:ext cx="4459836" cy="627864"/>
          </a:xfrm>
          <a:prstGeom prst="rect">
            <a:avLst/>
          </a:prstGeom>
          <a:noFill/>
        </p:spPr>
        <p:txBody>
          <a:bodyPr wrap="square" lIns="182880" tIns="146304" rIns="182880" bIns="146304" rtlCol="0">
            <a:spAutoFit/>
          </a:bodyPr>
          <a:lstStyle/>
          <a:p>
            <a:pPr defTabSz="1218987">
              <a:lnSpc>
                <a:spcPct val="90000"/>
              </a:lnSpc>
              <a:spcAft>
                <a:spcPts val="600"/>
              </a:spcAft>
            </a:pPr>
            <a:r>
              <a:rPr lang="en-US" sz="2400" dirty="0">
                <a:solidFill>
                  <a:schemeClr val="accent5"/>
                </a:solidFill>
                <a:latin typeface="Segoe UI" panose="020B0502040204020203" pitchFamily="34" charset="0"/>
                <a:cs typeface="Segoe UI" panose="020B0502040204020203" pitchFamily="34" charset="0"/>
              </a:rPr>
              <a:t>Setup Network Infrastructure</a:t>
            </a:r>
          </a:p>
        </p:txBody>
      </p:sp>
      <p:sp>
        <p:nvSpPr>
          <p:cNvPr id="52" name="TextBox 51"/>
          <p:cNvSpPr txBox="1"/>
          <p:nvPr/>
        </p:nvSpPr>
        <p:spPr>
          <a:xfrm>
            <a:off x="427498" y="2459265"/>
            <a:ext cx="4459836" cy="627864"/>
          </a:xfrm>
          <a:prstGeom prst="rect">
            <a:avLst/>
          </a:prstGeom>
          <a:noFill/>
        </p:spPr>
        <p:txBody>
          <a:bodyPr wrap="square" lIns="182880" tIns="146304" rIns="182880" bIns="146304" rtlCol="0">
            <a:spAutoFit/>
          </a:bodyPr>
          <a:lstStyle/>
          <a:p>
            <a:pPr defTabSz="1218987">
              <a:lnSpc>
                <a:spcPct val="90000"/>
              </a:lnSpc>
              <a:spcAft>
                <a:spcPts val="600"/>
              </a:spcAft>
            </a:pPr>
            <a:r>
              <a:rPr lang="en-US" sz="2400" dirty="0">
                <a:solidFill>
                  <a:schemeClr val="accent5"/>
                </a:solidFill>
                <a:latin typeface="Segoe UI" panose="020B0502040204020203" pitchFamily="34" charset="0"/>
                <a:cs typeface="Segoe UI" panose="020B0502040204020203" pitchFamily="34" charset="0"/>
              </a:rPr>
              <a:t>Setup Server Infrastructure</a:t>
            </a:r>
          </a:p>
        </p:txBody>
      </p:sp>
      <p:sp>
        <p:nvSpPr>
          <p:cNvPr id="53" name="TextBox 52"/>
          <p:cNvSpPr txBox="1"/>
          <p:nvPr/>
        </p:nvSpPr>
        <p:spPr>
          <a:xfrm>
            <a:off x="394106" y="3146880"/>
            <a:ext cx="4459836" cy="627864"/>
          </a:xfrm>
          <a:prstGeom prst="rect">
            <a:avLst/>
          </a:prstGeom>
          <a:noFill/>
        </p:spPr>
        <p:txBody>
          <a:bodyPr wrap="square" lIns="182880" tIns="146304" rIns="182880" bIns="146304" rtlCol="0">
            <a:spAutoFit/>
          </a:bodyPr>
          <a:lstStyle/>
          <a:p>
            <a:pPr defTabSz="1218987">
              <a:lnSpc>
                <a:spcPct val="90000"/>
              </a:lnSpc>
              <a:spcAft>
                <a:spcPts val="600"/>
              </a:spcAft>
            </a:pPr>
            <a:r>
              <a:rPr lang="en-US" sz="2400" dirty="0">
                <a:solidFill>
                  <a:schemeClr val="accent5"/>
                </a:solidFill>
                <a:latin typeface="Segoe UI" panose="020B0502040204020203" pitchFamily="34" charset="0"/>
                <a:cs typeface="Segoe UI" panose="020B0502040204020203" pitchFamily="34" charset="0"/>
              </a:rPr>
              <a:t>Install and Patch OS </a:t>
            </a:r>
          </a:p>
        </p:txBody>
      </p:sp>
      <p:sp>
        <p:nvSpPr>
          <p:cNvPr id="55" name="TextBox 54"/>
          <p:cNvSpPr txBox="1"/>
          <p:nvPr/>
        </p:nvSpPr>
        <p:spPr>
          <a:xfrm>
            <a:off x="371092" y="3909611"/>
            <a:ext cx="4459836" cy="627864"/>
          </a:xfrm>
          <a:prstGeom prst="rect">
            <a:avLst/>
          </a:prstGeom>
          <a:noFill/>
        </p:spPr>
        <p:txBody>
          <a:bodyPr wrap="square" lIns="182880" tIns="146304" rIns="182880" bIns="146304" rtlCol="0">
            <a:spAutoFit/>
          </a:bodyPr>
          <a:lstStyle/>
          <a:p>
            <a:pPr defTabSz="1218987">
              <a:lnSpc>
                <a:spcPct val="90000"/>
              </a:lnSpc>
              <a:spcAft>
                <a:spcPts val="600"/>
              </a:spcAft>
            </a:pPr>
            <a:r>
              <a:rPr lang="en-US" sz="2400" dirty="0">
                <a:solidFill>
                  <a:schemeClr val="accent5"/>
                </a:solidFill>
                <a:latin typeface="Segoe UI" panose="020B0502040204020203" pitchFamily="34" charset="0"/>
                <a:cs typeface="Segoe UI" panose="020B0502040204020203" pitchFamily="34" charset="0"/>
              </a:rPr>
              <a:t>Install and Configure Apps</a:t>
            </a:r>
          </a:p>
        </p:txBody>
      </p:sp>
      <p:sp>
        <p:nvSpPr>
          <p:cNvPr id="56" name="TextBox 55"/>
          <p:cNvSpPr txBox="1"/>
          <p:nvPr/>
        </p:nvSpPr>
        <p:spPr>
          <a:xfrm>
            <a:off x="371092" y="4599755"/>
            <a:ext cx="4459836" cy="1037207"/>
          </a:xfrm>
          <a:prstGeom prst="rect">
            <a:avLst/>
          </a:prstGeom>
          <a:noFill/>
        </p:spPr>
        <p:txBody>
          <a:bodyPr wrap="square" lIns="182880" tIns="146304" rIns="182880" bIns="146304" rtlCol="0">
            <a:spAutoFit/>
          </a:bodyPr>
          <a:lstStyle/>
          <a:p>
            <a:pPr defTabSz="1218987">
              <a:lnSpc>
                <a:spcPct val="90000"/>
              </a:lnSpc>
              <a:spcAft>
                <a:spcPts val="600"/>
              </a:spcAft>
            </a:pPr>
            <a:r>
              <a:rPr lang="en-US" sz="2400" dirty="0">
                <a:solidFill>
                  <a:schemeClr val="accent5"/>
                </a:solidFill>
                <a:latin typeface="Segoe UI" panose="020B0502040204020203" pitchFamily="34" charset="0"/>
                <a:cs typeface="Segoe UI" panose="020B0502040204020203" pitchFamily="34" charset="0"/>
              </a:rPr>
              <a:t>Multiple Environments?</a:t>
            </a:r>
          </a:p>
          <a:p>
            <a:pPr defTabSz="1218987">
              <a:lnSpc>
                <a:spcPct val="90000"/>
              </a:lnSpc>
              <a:spcAft>
                <a:spcPts val="600"/>
              </a:spcAft>
            </a:pPr>
            <a:r>
              <a:rPr lang="en-US" sz="2400" dirty="0">
                <a:solidFill>
                  <a:schemeClr val="accent5"/>
                </a:solidFill>
                <a:latin typeface="Segoe UI" panose="020B0502040204020203" pitchFamily="34" charset="0"/>
                <a:cs typeface="Segoe UI" panose="020B0502040204020203" pitchFamily="34" charset="0"/>
              </a:rPr>
              <a:t>   Rinse and Repeat</a:t>
            </a:r>
          </a:p>
        </p:txBody>
      </p:sp>
    </p:spTree>
    <p:extLst>
      <p:ext uri="{BB962C8B-B14F-4D97-AF65-F5344CB8AC3E}">
        <p14:creationId xmlns:p14="http://schemas.microsoft.com/office/powerpoint/2010/main" val="2523716560"/>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1"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par>
                                <p:cTn id="74" presetID="10" presetClass="entr" presetSubtype="0" fill="hold"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par>
                                <p:cTn id="77" presetID="10"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par>
                                <p:cTn id="80" presetID="10" presetClass="entr" presetSubtype="0" fill="hold"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childTnLst>
                                </p:cTn>
                              </p:par>
                              <p:par>
                                <p:cTn id="86" presetID="10" presetClass="entr" presetSubtype="0" fill="hold"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par>
                                <p:cTn id="89" presetID="10" presetClass="entr" presetSubtype="0" fill="hold"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childTnLst>
                                </p:cTn>
                              </p:par>
                              <p:par>
                                <p:cTn id="92" presetID="10" presetClass="entr" presetSubtype="0"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500"/>
                                        <p:tgtEl>
                                          <p:spTgt spid="4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500"/>
                                        <p:tgtEl>
                                          <p:spTgt spid="5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6"/>
                                        </p:tgtEl>
                                        <p:attrNameLst>
                                          <p:attrName>style.visibility</p:attrName>
                                        </p:attrNameLst>
                                      </p:cBhvr>
                                      <p:to>
                                        <p:strVal val="visible"/>
                                      </p:to>
                                    </p:set>
                                    <p:animEffect transition="in" filter="fade">
                                      <p:cBhvr>
                                        <p:cTn id="105" dur="500"/>
                                        <p:tgtEl>
                                          <p:spTgt spid="4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fade">
                                      <p:cBhvr>
                                        <p:cTn id="108" dur="500"/>
                                        <p:tgtEl>
                                          <p:spTgt spid="4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fade">
                                      <p:cBhvr>
                                        <p:cTn id="111" dur="500"/>
                                        <p:tgtEl>
                                          <p:spTgt spid="53"/>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55"/>
                                        </p:tgtEl>
                                        <p:attrNameLst>
                                          <p:attrName>style.visibility</p:attrName>
                                        </p:attrNameLst>
                                      </p:cBhvr>
                                      <p:to>
                                        <p:strVal val="visible"/>
                                      </p:to>
                                    </p:set>
                                    <p:animEffect transition="in" filter="fade">
                                      <p:cBhvr>
                                        <p:cTn id="116" dur="500"/>
                                        <p:tgtEl>
                                          <p:spTgt spid="55"/>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56"/>
                                        </p:tgtEl>
                                        <p:attrNameLst>
                                          <p:attrName>style.visibility</p:attrName>
                                        </p:attrNameLst>
                                      </p:cBhvr>
                                      <p:to>
                                        <p:strVal val="visible"/>
                                      </p:to>
                                    </p:set>
                                    <p:animEffect transition="in" filter="fade">
                                      <p:cBhvr>
                                        <p:cTn id="12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3" grpId="0"/>
      <p:bldP spid="14" grpId="0"/>
      <p:bldP spid="15" grpId="0"/>
      <p:bldP spid="18" grpId="0"/>
      <p:bldP spid="25" grpId="0"/>
      <p:bldP spid="40" grpId="0"/>
      <p:bldP spid="45" grpId="0" animBg="1"/>
      <p:bldP spid="46" grpId="0" animBg="1"/>
      <p:bldP spid="47" grpId="0" animBg="1"/>
      <p:bldP spid="51" grpId="0"/>
      <p:bldP spid="52" grpId="0"/>
      <p:bldP spid="53" grpId="0"/>
      <p:bldP spid="55" grpId="0"/>
      <p:bldP spid="5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38" name="Rectangle 37"/>
          <p:cNvSpPr/>
          <p:nvPr/>
        </p:nvSpPr>
        <p:spPr bwMode="auto">
          <a:xfrm>
            <a:off x="6176601" y="2025771"/>
            <a:ext cx="5369291" cy="4332166"/>
          </a:xfrm>
          <a:prstGeom prst="rect">
            <a:avLst/>
          </a:prstGeom>
          <a:solidFill>
            <a:schemeClr val="tx1">
              <a:lumMod val="85000"/>
            </a:schemeClr>
          </a:solidFill>
          <a:ln>
            <a:solidFill>
              <a:schemeClr val="accent4"/>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rgbClr val="505050"/>
              </a:solidFill>
              <a:latin typeface="Segoe UI" panose="020B0502040204020203" pitchFamily="34" charset="0"/>
            </a:endParaRPr>
          </a:p>
        </p:txBody>
      </p:sp>
      <p:sp>
        <p:nvSpPr>
          <p:cNvPr id="2" name="Title 1"/>
          <p:cNvSpPr>
            <a:spLocks noGrp="1"/>
          </p:cNvSpPr>
          <p:nvPr>
            <p:ph type="title"/>
          </p:nvPr>
        </p:nvSpPr>
        <p:spPr/>
        <p:txBody>
          <a:bodyPr>
            <a:normAutofit/>
          </a:bodyPr>
          <a:lstStyle/>
          <a:p>
            <a:r>
              <a:rPr lang="en-US" sz="4800" dirty="0">
                <a:solidFill>
                  <a:schemeClr val="accent5"/>
                </a:solidFill>
              </a:rPr>
              <a:t>Deploying IaaS in Microsoft Azure</a:t>
            </a:r>
          </a:p>
        </p:txBody>
      </p:sp>
      <p:cxnSp>
        <p:nvCxnSpPr>
          <p:cNvPr id="11" name="Straight Connector 10"/>
          <p:cNvCxnSpPr/>
          <p:nvPr/>
        </p:nvCxnSpPr>
        <p:spPr>
          <a:xfrm flipH="1">
            <a:off x="5570510" y="2525405"/>
            <a:ext cx="4125" cy="1151507"/>
          </a:xfrm>
          <a:prstGeom prst="line">
            <a:avLst/>
          </a:prstGeom>
          <a:ln w="28575">
            <a:solidFill>
              <a:schemeClr val="tx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5544861" y="4465886"/>
            <a:ext cx="12740" cy="1326724"/>
          </a:xfrm>
          <a:prstGeom prst="line">
            <a:avLst/>
          </a:prstGeom>
          <a:ln w="28575">
            <a:solidFill>
              <a:schemeClr val="tx2">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463440" y="2139406"/>
            <a:ext cx="256480" cy="276999"/>
          </a:xfrm>
          <a:prstGeom prst="rect">
            <a:avLst/>
          </a:prstGeom>
          <a:noFill/>
        </p:spPr>
        <p:txBody>
          <a:bodyPr wrap="none" lIns="0" tIns="0" rIns="0" bIns="0" rtlCol="0">
            <a:spAutoFit/>
          </a:bodyPr>
          <a:lstStyle/>
          <a:p>
            <a:pPr defTabSz="1218987">
              <a:lnSpc>
                <a:spcPct val="90000"/>
              </a:lnSpc>
              <a:spcBef>
                <a:spcPct val="20000"/>
              </a:spcBef>
              <a:buSzPct val="80000"/>
            </a:pPr>
            <a:r>
              <a:rPr lang="en-US" sz="2000" dirty="0">
                <a:solidFill>
                  <a:schemeClr val="accent5"/>
                </a:solidFill>
                <a:latin typeface="Segoe UI Light" pitchFamily="34" charset="0"/>
              </a:rPr>
              <a:t>LB</a:t>
            </a:r>
          </a:p>
        </p:txBody>
      </p:sp>
      <p:sp>
        <p:nvSpPr>
          <p:cNvPr id="14" name="TextBox 13"/>
          <p:cNvSpPr txBox="1"/>
          <p:nvPr/>
        </p:nvSpPr>
        <p:spPr>
          <a:xfrm>
            <a:off x="7116790" y="2235529"/>
            <a:ext cx="496931" cy="276999"/>
          </a:xfrm>
          <a:prstGeom prst="rect">
            <a:avLst/>
          </a:prstGeom>
          <a:noFill/>
        </p:spPr>
        <p:txBody>
          <a:bodyPr wrap="none" lIns="0" tIns="0" rIns="0" bIns="0" rtlCol="0">
            <a:spAutoFit/>
          </a:bodyPr>
          <a:lstStyle/>
          <a:p>
            <a:pPr defTabSz="1218987">
              <a:lnSpc>
                <a:spcPct val="90000"/>
              </a:lnSpc>
              <a:spcBef>
                <a:spcPct val="20000"/>
              </a:spcBef>
              <a:buSzPct val="80000"/>
            </a:pPr>
            <a:r>
              <a:rPr lang="en-US" sz="2000" dirty="0">
                <a:solidFill>
                  <a:schemeClr val="accent5"/>
                </a:solidFill>
                <a:latin typeface="Segoe UI Light" pitchFamily="34" charset="0"/>
              </a:rPr>
              <a:t>WEB</a:t>
            </a:r>
          </a:p>
        </p:txBody>
      </p:sp>
      <p:sp>
        <p:nvSpPr>
          <p:cNvPr id="15" name="TextBox 14"/>
          <p:cNvSpPr txBox="1"/>
          <p:nvPr/>
        </p:nvSpPr>
        <p:spPr>
          <a:xfrm>
            <a:off x="10192254" y="2235528"/>
            <a:ext cx="439223" cy="276999"/>
          </a:xfrm>
          <a:prstGeom prst="rect">
            <a:avLst/>
          </a:prstGeom>
          <a:noFill/>
          <a:ln>
            <a:noFill/>
          </a:ln>
        </p:spPr>
        <p:txBody>
          <a:bodyPr wrap="none" lIns="0" tIns="0" rIns="0" bIns="0" rtlCol="0">
            <a:spAutoFit/>
          </a:bodyPr>
          <a:lstStyle/>
          <a:p>
            <a:pPr defTabSz="1218987">
              <a:lnSpc>
                <a:spcPct val="90000"/>
              </a:lnSpc>
              <a:spcBef>
                <a:spcPct val="20000"/>
              </a:spcBef>
              <a:buSzPct val="80000"/>
            </a:pPr>
            <a:r>
              <a:rPr lang="en-US" sz="2000" dirty="0">
                <a:solidFill>
                  <a:schemeClr val="accent5"/>
                </a:solidFill>
                <a:latin typeface="Segoe UI Light" pitchFamily="34" charset="0"/>
              </a:rPr>
              <a:t>SQL</a:t>
            </a:r>
          </a:p>
        </p:txBody>
      </p:sp>
      <p:sp>
        <p:nvSpPr>
          <p:cNvPr id="18" name="TextBox 17"/>
          <p:cNvSpPr txBox="1"/>
          <p:nvPr/>
        </p:nvSpPr>
        <p:spPr>
          <a:xfrm>
            <a:off x="8640832" y="2248406"/>
            <a:ext cx="440826" cy="276999"/>
          </a:xfrm>
          <a:prstGeom prst="rect">
            <a:avLst/>
          </a:prstGeom>
          <a:noFill/>
        </p:spPr>
        <p:txBody>
          <a:bodyPr wrap="none" lIns="0" tIns="0" rIns="0" bIns="0" rtlCol="0">
            <a:spAutoFit/>
          </a:bodyPr>
          <a:lstStyle/>
          <a:p>
            <a:pPr defTabSz="1218987">
              <a:lnSpc>
                <a:spcPct val="90000"/>
              </a:lnSpc>
              <a:spcBef>
                <a:spcPct val="20000"/>
              </a:spcBef>
              <a:buSzPct val="80000"/>
            </a:pPr>
            <a:r>
              <a:rPr lang="en-US" sz="2000" dirty="0">
                <a:solidFill>
                  <a:schemeClr val="accent5"/>
                </a:solidFill>
                <a:latin typeface="Segoe UI Light" pitchFamily="34" charset="0"/>
              </a:rPr>
              <a:t>APP</a:t>
            </a:r>
          </a:p>
        </p:txBody>
      </p:sp>
      <p:cxnSp>
        <p:nvCxnSpPr>
          <p:cNvPr id="23" name="Elbow Connector 22"/>
          <p:cNvCxnSpPr/>
          <p:nvPr/>
        </p:nvCxnSpPr>
        <p:spPr>
          <a:xfrm>
            <a:off x="6045904" y="3949124"/>
            <a:ext cx="921687" cy="492282"/>
          </a:xfrm>
          <a:prstGeom prst="bentConnector3">
            <a:avLst>
              <a:gd name="adj1" fmla="val 50000"/>
            </a:avLst>
          </a:prstGeom>
          <a:ln w="28575">
            <a:solidFill>
              <a:schemeClr val="tx2">
                <a:lumMod val="50000"/>
              </a:schemeClr>
            </a:solidFill>
          </a:ln>
        </p:spPr>
        <p:style>
          <a:lnRef idx="1">
            <a:schemeClr val="dk1"/>
          </a:lnRef>
          <a:fillRef idx="0">
            <a:schemeClr val="dk1"/>
          </a:fillRef>
          <a:effectRef idx="0">
            <a:schemeClr val="dk1"/>
          </a:effectRef>
          <a:fontRef idx="minor">
            <a:schemeClr val="tx1"/>
          </a:fontRef>
        </p:style>
      </p:cxnSp>
      <p:cxnSp>
        <p:nvCxnSpPr>
          <p:cNvPr id="24" name="Elbow Connector 23"/>
          <p:cNvCxnSpPr/>
          <p:nvPr/>
        </p:nvCxnSpPr>
        <p:spPr>
          <a:xfrm flipV="1">
            <a:off x="6045904" y="3438676"/>
            <a:ext cx="921687" cy="510448"/>
          </a:xfrm>
          <a:prstGeom prst="bentConnector3">
            <a:avLst>
              <a:gd name="adj1" fmla="val 50000"/>
            </a:avLst>
          </a:prstGeom>
          <a:ln w="28575">
            <a:solidFill>
              <a:schemeClr val="tx2">
                <a:lumMod val="50000"/>
              </a:schemeClr>
            </a:solidFill>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5024717" y="3980836"/>
            <a:ext cx="262892" cy="276999"/>
          </a:xfrm>
          <a:prstGeom prst="rect">
            <a:avLst/>
          </a:prstGeom>
          <a:noFill/>
        </p:spPr>
        <p:txBody>
          <a:bodyPr wrap="none" lIns="0" tIns="0" rIns="0" bIns="0" rtlCol="0">
            <a:spAutoFit/>
          </a:bodyPr>
          <a:lstStyle/>
          <a:p>
            <a:pPr defTabSz="1218987">
              <a:lnSpc>
                <a:spcPct val="90000"/>
              </a:lnSpc>
              <a:spcBef>
                <a:spcPct val="20000"/>
              </a:spcBef>
              <a:buSzPct val="80000"/>
            </a:pPr>
            <a:r>
              <a:rPr lang="en-US" sz="2000" dirty="0">
                <a:solidFill>
                  <a:schemeClr val="bg1"/>
                </a:solidFill>
                <a:latin typeface="Segoe UI Light" pitchFamily="34" charset="0"/>
              </a:rPr>
              <a:t>80</a:t>
            </a:r>
          </a:p>
        </p:txBody>
      </p:sp>
      <p:cxnSp>
        <p:nvCxnSpPr>
          <p:cNvPr id="31" name="Elbow Connector 30"/>
          <p:cNvCxnSpPr/>
          <p:nvPr/>
        </p:nvCxnSpPr>
        <p:spPr>
          <a:xfrm rot="10800000" flipV="1">
            <a:off x="9488026" y="3409763"/>
            <a:ext cx="485580" cy="1752"/>
          </a:xfrm>
          <a:prstGeom prst="bentConnector3">
            <a:avLst>
              <a:gd name="adj1" fmla="val 50000"/>
            </a:avLst>
          </a:prstGeom>
          <a:ln w="28575">
            <a:solidFill>
              <a:schemeClr val="tx2">
                <a:lumMod val="50000"/>
              </a:schemeClr>
            </a:solidFill>
          </a:ln>
        </p:spPr>
        <p:style>
          <a:lnRef idx="1">
            <a:schemeClr val="dk1"/>
          </a:lnRef>
          <a:fillRef idx="0">
            <a:schemeClr val="dk1"/>
          </a:fillRef>
          <a:effectRef idx="0">
            <a:schemeClr val="dk1"/>
          </a:effectRef>
          <a:fontRef idx="minor">
            <a:schemeClr val="tx1"/>
          </a:fontRef>
        </p:style>
      </p:cxnSp>
      <p:cxnSp>
        <p:nvCxnSpPr>
          <p:cNvPr id="32" name="Elbow Connector 31"/>
          <p:cNvCxnSpPr/>
          <p:nvPr/>
        </p:nvCxnSpPr>
        <p:spPr>
          <a:xfrm rot="10800000">
            <a:off x="9452516" y="4574626"/>
            <a:ext cx="522521" cy="1386"/>
          </a:xfrm>
          <a:prstGeom prst="bentConnector3">
            <a:avLst>
              <a:gd name="adj1" fmla="val 50000"/>
            </a:avLst>
          </a:prstGeom>
          <a:ln w="28575">
            <a:solidFill>
              <a:schemeClr val="tx2">
                <a:lumMod val="50000"/>
              </a:schemeClr>
            </a:solidFill>
          </a:ln>
        </p:spPr>
        <p:style>
          <a:lnRef idx="1">
            <a:schemeClr val="dk1"/>
          </a:lnRef>
          <a:fillRef idx="0">
            <a:schemeClr val="dk1"/>
          </a:fillRef>
          <a:effectRef idx="0">
            <a:schemeClr val="dk1"/>
          </a:effectRef>
          <a:fontRef idx="minor">
            <a:schemeClr val="tx1"/>
          </a:fontRef>
        </p:style>
      </p:cxnSp>
      <p:cxnSp>
        <p:nvCxnSpPr>
          <p:cNvPr id="33" name="Elbow Connector 32"/>
          <p:cNvCxnSpPr/>
          <p:nvPr/>
        </p:nvCxnSpPr>
        <p:spPr>
          <a:xfrm rot="16200000" flipV="1">
            <a:off x="10166492" y="3992174"/>
            <a:ext cx="390955" cy="1429"/>
          </a:xfrm>
          <a:prstGeom prst="bentConnector3">
            <a:avLst>
              <a:gd name="adj1" fmla="val 50000"/>
            </a:avLst>
          </a:prstGeom>
          <a:ln w="28575">
            <a:solidFill>
              <a:schemeClr val="tx2">
                <a:lumMod val="50000"/>
              </a:schemeClr>
            </a:solidFill>
          </a:ln>
        </p:spPr>
        <p:style>
          <a:lnRef idx="1">
            <a:schemeClr val="dk1"/>
          </a:lnRef>
          <a:fillRef idx="0">
            <a:schemeClr val="dk1"/>
          </a:fillRef>
          <a:effectRef idx="0">
            <a:schemeClr val="dk1"/>
          </a:effectRef>
          <a:fontRef idx="minor">
            <a:schemeClr val="tx1"/>
          </a:fontRef>
        </p:style>
      </p:cxnSp>
      <p:cxnSp>
        <p:nvCxnSpPr>
          <p:cNvPr id="34" name="Elbow Connector 33"/>
          <p:cNvCxnSpPr/>
          <p:nvPr/>
        </p:nvCxnSpPr>
        <p:spPr>
          <a:xfrm rot="16200000" flipV="1">
            <a:off x="10759570" y="3399096"/>
            <a:ext cx="170313" cy="191649"/>
          </a:xfrm>
          <a:prstGeom prst="bentConnector2">
            <a:avLst/>
          </a:prstGeom>
          <a:ln w="28575">
            <a:solidFill>
              <a:schemeClr val="tx2">
                <a:lumMod val="50000"/>
              </a:schemeClr>
            </a:solidFill>
          </a:ln>
        </p:spPr>
        <p:style>
          <a:lnRef idx="1">
            <a:schemeClr val="dk1"/>
          </a:lnRef>
          <a:fillRef idx="0">
            <a:schemeClr val="dk1"/>
          </a:fillRef>
          <a:effectRef idx="0">
            <a:schemeClr val="dk1"/>
          </a:effectRef>
          <a:fontRef idx="minor">
            <a:schemeClr val="tx1"/>
          </a:fontRef>
        </p:style>
      </p:cxnSp>
      <p:cxnSp>
        <p:nvCxnSpPr>
          <p:cNvPr id="35" name="Elbow Connector 34"/>
          <p:cNvCxnSpPr/>
          <p:nvPr/>
        </p:nvCxnSpPr>
        <p:spPr>
          <a:xfrm flipV="1">
            <a:off x="10750329" y="4355370"/>
            <a:ext cx="190220" cy="220642"/>
          </a:xfrm>
          <a:prstGeom prst="bentConnector2">
            <a:avLst/>
          </a:prstGeom>
          <a:ln w="28575">
            <a:solidFill>
              <a:schemeClr val="tx2">
                <a:lumMod val="50000"/>
              </a:schemeClr>
            </a:solidFill>
          </a:ln>
        </p:spPr>
        <p:style>
          <a:lnRef idx="1">
            <a:schemeClr val="dk1"/>
          </a:lnRef>
          <a:fillRef idx="0">
            <a:schemeClr val="dk1"/>
          </a:fillRef>
          <a:effectRef idx="0">
            <a:schemeClr val="dk1"/>
          </a:effectRef>
          <a:fontRef idx="minor">
            <a:schemeClr val="tx1"/>
          </a:fontRef>
        </p:style>
      </p:cxnSp>
      <p:cxnSp>
        <p:nvCxnSpPr>
          <p:cNvPr id="36" name="Elbow Connector 35"/>
          <p:cNvCxnSpPr/>
          <p:nvPr/>
        </p:nvCxnSpPr>
        <p:spPr>
          <a:xfrm rot="10800000" flipV="1">
            <a:off x="9452514" y="3409763"/>
            <a:ext cx="521092" cy="1164863"/>
          </a:xfrm>
          <a:prstGeom prst="bentConnector3">
            <a:avLst>
              <a:gd name="adj1" fmla="val 50000"/>
            </a:avLst>
          </a:prstGeom>
          <a:ln w="28575">
            <a:solidFill>
              <a:schemeClr val="tx2">
                <a:lumMod val="50000"/>
              </a:schemeClr>
            </a:solidFill>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9654596" y="5946921"/>
            <a:ext cx="1673600" cy="276999"/>
          </a:xfrm>
          <a:prstGeom prst="rect">
            <a:avLst/>
          </a:prstGeom>
          <a:noFill/>
        </p:spPr>
        <p:txBody>
          <a:bodyPr wrap="none" lIns="0" tIns="0" rIns="0" bIns="0" rtlCol="0">
            <a:spAutoFit/>
          </a:bodyPr>
          <a:lstStyle/>
          <a:p>
            <a:pPr defTabSz="1218987">
              <a:lnSpc>
                <a:spcPct val="90000"/>
              </a:lnSpc>
              <a:spcBef>
                <a:spcPct val="20000"/>
              </a:spcBef>
              <a:buSzPct val="80000"/>
            </a:pPr>
            <a:r>
              <a:rPr lang="en-US" sz="2000" dirty="0">
                <a:solidFill>
                  <a:srgbClr val="00BCF2"/>
                </a:solidFill>
                <a:latin typeface="Segoe UI Light" pitchFamily="34" charset="0"/>
              </a:rPr>
              <a:t>Virtual Network</a:t>
            </a:r>
          </a:p>
        </p:txBody>
      </p:sp>
      <p:cxnSp>
        <p:nvCxnSpPr>
          <p:cNvPr id="42" name="Elbow Connector 41"/>
          <p:cNvCxnSpPr/>
          <p:nvPr/>
        </p:nvCxnSpPr>
        <p:spPr>
          <a:xfrm rot="10800000" flipV="1">
            <a:off x="7968098" y="3375871"/>
            <a:ext cx="485580" cy="1752"/>
          </a:xfrm>
          <a:prstGeom prst="bentConnector3">
            <a:avLst>
              <a:gd name="adj1" fmla="val 50000"/>
            </a:avLst>
          </a:prstGeom>
          <a:ln w="28575">
            <a:solidFill>
              <a:schemeClr val="tx2">
                <a:lumMod val="50000"/>
              </a:schemeClr>
            </a:solidFill>
          </a:ln>
        </p:spPr>
        <p:style>
          <a:lnRef idx="1">
            <a:schemeClr val="dk1"/>
          </a:lnRef>
          <a:fillRef idx="0">
            <a:schemeClr val="dk1"/>
          </a:fillRef>
          <a:effectRef idx="0">
            <a:schemeClr val="dk1"/>
          </a:effectRef>
          <a:fontRef idx="minor">
            <a:schemeClr val="tx1"/>
          </a:fontRef>
        </p:style>
      </p:cxnSp>
      <p:cxnSp>
        <p:nvCxnSpPr>
          <p:cNvPr id="43" name="Elbow Connector 42"/>
          <p:cNvCxnSpPr/>
          <p:nvPr/>
        </p:nvCxnSpPr>
        <p:spPr>
          <a:xfrm rot="10800000">
            <a:off x="7932588" y="4540734"/>
            <a:ext cx="522521" cy="1386"/>
          </a:xfrm>
          <a:prstGeom prst="bentConnector3">
            <a:avLst>
              <a:gd name="adj1" fmla="val 50000"/>
            </a:avLst>
          </a:prstGeom>
          <a:ln w="28575">
            <a:solidFill>
              <a:schemeClr val="tx2">
                <a:lumMod val="50000"/>
              </a:schemeClr>
            </a:solidFill>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8176839" y="3341653"/>
            <a:ext cx="0" cy="1195822"/>
          </a:xfrm>
          <a:prstGeom prst="line">
            <a:avLst/>
          </a:prstGeom>
          <a:ln>
            <a:solidFill>
              <a:schemeClr val="tx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6960304" y="2628899"/>
            <a:ext cx="1007795" cy="2697268"/>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46" name="Rectangle 45"/>
          <p:cNvSpPr/>
          <p:nvPr/>
        </p:nvSpPr>
        <p:spPr bwMode="auto">
          <a:xfrm>
            <a:off x="8486607" y="2628899"/>
            <a:ext cx="1007795" cy="2707642"/>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47" name="Rectangle 46"/>
          <p:cNvSpPr/>
          <p:nvPr/>
        </p:nvSpPr>
        <p:spPr bwMode="auto">
          <a:xfrm>
            <a:off x="9997780" y="2628900"/>
            <a:ext cx="1243344" cy="2697267"/>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51" name="TextBox 50"/>
          <p:cNvSpPr txBox="1"/>
          <p:nvPr/>
        </p:nvSpPr>
        <p:spPr>
          <a:xfrm>
            <a:off x="401638" y="1771650"/>
            <a:ext cx="4459836" cy="627864"/>
          </a:xfrm>
          <a:prstGeom prst="rect">
            <a:avLst/>
          </a:prstGeom>
          <a:noFill/>
        </p:spPr>
        <p:txBody>
          <a:bodyPr wrap="square" lIns="182880" tIns="146304" rIns="182880" bIns="146304" rtlCol="0">
            <a:spAutoFit/>
          </a:bodyPr>
          <a:lstStyle/>
          <a:p>
            <a:pPr defTabSz="1218987">
              <a:lnSpc>
                <a:spcPct val="90000"/>
              </a:lnSpc>
              <a:spcAft>
                <a:spcPts val="600"/>
              </a:spcAft>
            </a:pPr>
            <a:r>
              <a:rPr lang="en-US" sz="2400" dirty="0">
                <a:solidFill>
                  <a:schemeClr val="accent5"/>
                </a:solidFill>
                <a:latin typeface="Segoe UI" panose="020B0502040204020203" pitchFamily="34" charset="0"/>
                <a:cs typeface="Segoe UI" panose="020B0502040204020203" pitchFamily="34" charset="0"/>
              </a:rPr>
              <a:t>Configure Network Settings</a:t>
            </a:r>
          </a:p>
        </p:txBody>
      </p:sp>
      <p:sp>
        <p:nvSpPr>
          <p:cNvPr id="52" name="TextBox 51"/>
          <p:cNvSpPr txBox="1"/>
          <p:nvPr/>
        </p:nvSpPr>
        <p:spPr>
          <a:xfrm>
            <a:off x="427498" y="2459265"/>
            <a:ext cx="4459836" cy="627864"/>
          </a:xfrm>
          <a:prstGeom prst="rect">
            <a:avLst/>
          </a:prstGeom>
          <a:noFill/>
        </p:spPr>
        <p:txBody>
          <a:bodyPr wrap="square" lIns="182880" tIns="146304" rIns="182880" bIns="146304" rtlCol="0">
            <a:spAutoFit/>
          </a:bodyPr>
          <a:lstStyle/>
          <a:p>
            <a:pPr defTabSz="1218987">
              <a:lnSpc>
                <a:spcPct val="90000"/>
              </a:lnSpc>
              <a:spcAft>
                <a:spcPts val="600"/>
              </a:spcAft>
            </a:pPr>
            <a:r>
              <a:rPr lang="en-US" sz="2400" dirty="0">
                <a:solidFill>
                  <a:schemeClr val="accent5"/>
                </a:solidFill>
                <a:latin typeface="Segoe UI" panose="020B0502040204020203" pitchFamily="34" charset="0"/>
                <a:cs typeface="Segoe UI" panose="020B0502040204020203" pitchFamily="34" charset="0"/>
              </a:rPr>
              <a:t>Create Virtual Machines w/OS</a:t>
            </a:r>
          </a:p>
        </p:txBody>
      </p:sp>
      <p:sp>
        <p:nvSpPr>
          <p:cNvPr id="53" name="TextBox 52"/>
          <p:cNvSpPr txBox="1"/>
          <p:nvPr/>
        </p:nvSpPr>
        <p:spPr>
          <a:xfrm>
            <a:off x="394106" y="3146880"/>
            <a:ext cx="4459836" cy="627864"/>
          </a:xfrm>
          <a:prstGeom prst="rect">
            <a:avLst/>
          </a:prstGeom>
          <a:noFill/>
        </p:spPr>
        <p:txBody>
          <a:bodyPr wrap="square" lIns="182880" tIns="146304" rIns="182880" bIns="146304" rtlCol="0">
            <a:spAutoFit/>
          </a:bodyPr>
          <a:lstStyle/>
          <a:p>
            <a:pPr defTabSz="1218987">
              <a:lnSpc>
                <a:spcPct val="90000"/>
              </a:lnSpc>
              <a:spcAft>
                <a:spcPts val="600"/>
              </a:spcAft>
            </a:pPr>
            <a:r>
              <a:rPr lang="en-US" sz="2400" dirty="0">
                <a:solidFill>
                  <a:schemeClr val="accent5"/>
                </a:solidFill>
                <a:latin typeface="Segoe UI" panose="020B0502040204020203" pitchFamily="34" charset="0"/>
                <a:cs typeface="Segoe UI" panose="020B0502040204020203" pitchFamily="34" charset="0"/>
              </a:rPr>
              <a:t>Patch OS </a:t>
            </a:r>
          </a:p>
        </p:txBody>
      </p:sp>
      <p:sp>
        <p:nvSpPr>
          <p:cNvPr id="55" name="TextBox 54"/>
          <p:cNvSpPr txBox="1"/>
          <p:nvPr/>
        </p:nvSpPr>
        <p:spPr>
          <a:xfrm>
            <a:off x="371092" y="3909611"/>
            <a:ext cx="4459836" cy="627864"/>
          </a:xfrm>
          <a:prstGeom prst="rect">
            <a:avLst/>
          </a:prstGeom>
          <a:noFill/>
        </p:spPr>
        <p:txBody>
          <a:bodyPr wrap="square" lIns="182880" tIns="146304" rIns="182880" bIns="146304" rtlCol="0">
            <a:spAutoFit/>
          </a:bodyPr>
          <a:lstStyle/>
          <a:p>
            <a:pPr defTabSz="1218987">
              <a:lnSpc>
                <a:spcPct val="90000"/>
              </a:lnSpc>
              <a:spcAft>
                <a:spcPts val="600"/>
              </a:spcAft>
            </a:pPr>
            <a:r>
              <a:rPr lang="en-US" sz="2400" dirty="0">
                <a:solidFill>
                  <a:schemeClr val="accent5"/>
                </a:solidFill>
                <a:latin typeface="Segoe UI" panose="020B0502040204020203" pitchFamily="34" charset="0"/>
                <a:cs typeface="Segoe UI" panose="020B0502040204020203" pitchFamily="34" charset="0"/>
              </a:rPr>
              <a:t>Install and Configure Apps</a:t>
            </a:r>
          </a:p>
        </p:txBody>
      </p:sp>
      <p:sp>
        <p:nvSpPr>
          <p:cNvPr id="56" name="TextBox 55"/>
          <p:cNvSpPr txBox="1"/>
          <p:nvPr/>
        </p:nvSpPr>
        <p:spPr>
          <a:xfrm>
            <a:off x="371092" y="4612506"/>
            <a:ext cx="4459836" cy="1037207"/>
          </a:xfrm>
          <a:prstGeom prst="rect">
            <a:avLst/>
          </a:prstGeom>
          <a:noFill/>
        </p:spPr>
        <p:txBody>
          <a:bodyPr wrap="square" lIns="182880" tIns="146304" rIns="182880" bIns="146304" rtlCol="0">
            <a:spAutoFit/>
          </a:bodyPr>
          <a:lstStyle/>
          <a:p>
            <a:pPr defTabSz="1218987">
              <a:lnSpc>
                <a:spcPct val="90000"/>
              </a:lnSpc>
              <a:spcAft>
                <a:spcPts val="600"/>
              </a:spcAft>
            </a:pPr>
            <a:r>
              <a:rPr lang="en-US" sz="2400" dirty="0">
                <a:solidFill>
                  <a:schemeClr val="accent5"/>
                </a:solidFill>
                <a:latin typeface="Segoe UI" panose="020B0502040204020203" pitchFamily="34" charset="0"/>
                <a:cs typeface="Segoe UI" panose="020B0502040204020203" pitchFamily="34" charset="0"/>
              </a:rPr>
              <a:t>Multiple Environments?</a:t>
            </a:r>
          </a:p>
          <a:p>
            <a:pPr defTabSz="1218987">
              <a:lnSpc>
                <a:spcPct val="90000"/>
              </a:lnSpc>
              <a:spcAft>
                <a:spcPts val="600"/>
              </a:spcAft>
            </a:pPr>
            <a:r>
              <a:rPr lang="en-US" sz="2400" dirty="0">
                <a:solidFill>
                  <a:schemeClr val="accent5"/>
                </a:solidFill>
                <a:latin typeface="Segoe UI" panose="020B0502040204020203" pitchFamily="34" charset="0"/>
                <a:cs typeface="Segoe UI" panose="020B0502040204020203" pitchFamily="34" charset="0"/>
              </a:rPr>
              <a:t>    Rinse and Repeat</a:t>
            </a:r>
          </a:p>
        </p:txBody>
      </p:sp>
      <p:pic>
        <p:nvPicPr>
          <p:cNvPr id="48" name="Picture 47"/>
          <p:cNvPicPr>
            <a:picLocks noChangeAspect="1"/>
          </p:cNvPicPr>
          <p:nvPr/>
        </p:nvPicPr>
        <p:blipFill>
          <a:blip r:embed="rId4"/>
          <a:stretch>
            <a:fillRect/>
          </a:stretch>
        </p:blipFill>
        <p:spPr>
          <a:xfrm rot="16200000">
            <a:off x="5280389" y="3922475"/>
            <a:ext cx="503158" cy="336275"/>
          </a:xfrm>
          <a:prstGeom prst="rect">
            <a:avLst/>
          </a:prstGeom>
        </p:spPr>
      </p:pic>
      <p:pic>
        <p:nvPicPr>
          <p:cNvPr id="49" name="Picture 48"/>
          <p:cNvPicPr>
            <a:picLocks noChangeAspect="1"/>
          </p:cNvPicPr>
          <p:nvPr/>
        </p:nvPicPr>
        <p:blipFill>
          <a:blip r:embed="rId5"/>
          <a:stretch>
            <a:fillRect/>
          </a:stretch>
        </p:blipFill>
        <p:spPr>
          <a:xfrm>
            <a:off x="7141420" y="3164191"/>
            <a:ext cx="645562" cy="593241"/>
          </a:xfrm>
          <a:prstGeom prst="rect">
            <a:avLst/>
          </a:prstGeom>
        </p:spPr>
      </p:pic>
      <p:pic>
        <p:nvPicPr>
          <p:cNvPr id="50" name="Picture 49"/>
          <p:cNvPicPr>
            <a:picLocks noChangeAspect="1"/>
          </p:cNvPicPr>
          <p:nvPr/>
        </p:nvPicPr>
        <p:blipFill>
          <a:blip r:embed="rId5"/>
          <a:stretch>
            <a:fillRect/>
          </a:stretch>
        </p:blipFill>
        <p:spPr>
          <a:xfrm>
            <a:off x="7128231" y="4240854"/>
            <a:ext cx="645562" cy="593241"/>
          </a:xfrm>
          <a:prstGeom prst="rect">
            <a:avLst/>
          </a:prstGeom>
        </p:spPr>
      </p:pic>
      <p:pic>
        <p:nvPicPr>
          <p:cNvPr id="54" name="Picture 53"/>
          <p:cNvPicPr>
            <a:picLocks noChangeAspect="1"/>
          </p:cNvPicPr>
          <p:nvPr/>
        </p:nvPicPr>
        <p:blipFill>
          <a:blip r:embed="rId5"/>
          <a:stretch>
            <a:fillRect/>
          </a:stretch>
        </p:blipFill>
        <p:spPr>
          <a:xfrm>
            <a:off x="8695348" y="3164190"/>
            <a:ext cx="645562" cy="593241"/>
          </a:xfrm>
          <a:prstGeom prst="rect">
            <a:avLst/>
          </a:prstGeom>
        </p:spPr>
      </p:pic>
      <p:pic>
        <p:nvPicPr>
          <p:cNvPr id="57" name="Picture 56"/>
          <p:cNvPicPr>
            <a:picLocks noChangeAspect="1"/>
          </p:cNvPicPr>
          <p:nvPr/>
        </p:nvPicPr>
        <p:blipFill>
          <a:blip r:embed="rId5"/>
          <a:stretch>
            <a:fillRect/>
          </a:stretch>
        </p:blipFill>
        <p:spPr>
          <a:xfrm>
            <a:off x="8649098" y="4298962"/>
            <a:ext cx="645562" cy="593241"/>
          </a:xfrm>
          <a:prstGeom prst="rect">
            <a:avLst/>
          </a:prstGeom>
        </p:spPr>
      </p:pic>
      <p:pic>
        <p:nvPicPr>
          <p:cNvPr id="58" name="Picture 57"/>
          <p:cNvPicPr>
            <a:picLocks noChangeAspect="1"/>
          </p:cNvPicPr>
          <p:nvPr/>
        </p:nvPicPr>
        <p:blipFill>
          <a:blip r:embed="rId5"/>
          <a:stretch>
            <a:fillRect/>
          </a:stretch>
        </p:blipFill>
        <p:spPr>
          <a:xfrm>
            <a:off x="10037243" y="3185331"/>
            <a:ext cx="645562" cy="593241"/>
          </a:xfrm>
          <a:prstGeom prst="rect">
            <a:avLst/>
          </a:prstGeom>
          <a:ln>
            <a:noFill/>
          </a:ln>
        </p:spPr>
      </p:pic>
      <p:pic>
        <p:nvPicPr>
          <p:cNvPr id="59" name="Picture 58"/>
          <p:cNvPicPr>
            <a:picLocks noChangeAspect="1"/>
          </p:cNvPicPr>
          <p:nvPr/>
        </p:nvPicPr>
        <p:blipFill>
          <a:blip r:embed="rId5"/>
          <a:stretch>
            <a:fillRect/>
          </a:stretch>
        </p:blipFill>
        <p:spPr>
          <a:xfrm>
            <a:off x="10565430" y="3731172"/>
            <a:ext cx="645562" cy="593241"/>
          </a:xfrm>
          <a:prstGeom prst="rect">
            <a:avLst/>
          </a:prstGeom>
        </p:spPr>
      </p:pic>
      <p:pic>
        <p:nvPicPr>
          <p:cNvPr id="60" name="Picture 59"/>
          <p:cNvPicPr>
            <a:picLocks noChangeAspect="1"/>
          </p:cNvPicPr>
          <p:nvPr/>
        </p:nvPicPr>
        <p:blipFill>
          <a:blip r:embed="rId5"/>
          <a:stretch>
            <a:fillRect/>
          </a:stretch>
        </p:blipFill>
        <p:spPr>
          <a:xfrm>
            <a:off x="10080593" y="4315885"/>
            <a:ext cx="645562" cy="593241"/>
          </a:xfrm>
          <a:prstGeom prst="rect">
            <a:avLst/>
          </a:prstGeom>
        </p:spPr>
      </p:pic>
      <p:pic>
        <p:nvPicPr>
          <p:cNvPr id="41" name="Picture 4" descr="\\MAGNUM\Projects\Microsoft\Cloud Power FY12\Design\ICONS_PNG\Open_Web_Platform.png"/>
          <p:cNvPicPr>
            <a:picLocks noChangeAspect="1" noChangeArrowheads="1"/>
          </p:cNvPicPr>
          <p:nvPr/>
        </p:nvPicPr>
        <p:blipFill>
          <a:blip r:embed="rId6" cstate="print"/>
          <a:srcRect/>
          <a:stretch>
            <a:fillRect/>
          </a:stretch>
        </p:blipFill>
        <p:spPr bwMode="auto">
          <a:xfrm>
            <a:off x="7221995" y="2666215"/>
            <a:ext cx="465238" cy="550277"/>
          </a:xfrm>
          <a:prstGeom prst="rect">
            <a:avLst/>
          </a:prstGeom>
          <a:noFill/>
          <a:ln>
            <a:noFill/>
          </a:ln>
        </p:spPr>
      </p:pic>
      <p:pic>
        <p:nvPicPr>
          <p:cNvPr id="61" name="Picture 4" descr="\\MAGNUM\Projects\Microsoft\Cloud Power FY12\Design\ICONS_PNG\Open_Web_Platform.png"/>
          <p:cNvPicPr>
            <a:picLocks noChangeAspect="1" noChangeArrowheads="1"/>
          </p:cNvPicPr>
          <p:nvPr/>
        </p:nvPicPr>
        <p:blipFill>
          <a:blip r:embed="rId6" cstate="print"/>
          <a:srcRect/>
          <a:stretch>
            <a:fillRect/>
          </a:stretch>
        </p:blipFill>
        <p:spPr bwMode="auto">
          <a:xfrm>
            <a:off x="7229252" y="3747529"/>
            <a:ext cx="465238" cy="550277"/>
          </a:xfrm>
          <a:prstGeom prst="rect">
            <a:avLst/>
          </a:prstGeom>
          <a:noFill/>
          <a:ln>
            <a:noFill/>
          </a:ln>
        </p:spPr>
      </p:pic>
    </p:spTree>
    <p:extLst>
      <p:ext uri="{BB962C8B-B14F-4D97-AF65-F5344CB8AC3E}">
        <p14:creationId xmlns:p14="http://schemas.microsoft.com/office/powerpoint/2010/main" val="11870302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6">
                                            <p:txEl>
                                              <p:pRg st="0" end="0"/>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6">
                                            <p:txEl>
                                              <p:pRg st="1" end="1"/>
                                            </p:txEl>
                                          </p:spTgt>
                                        </p:tgtEl>
                                        <p:attrNameLst>
                                          <p:attrName>style.visibility</p:attrName>
                                        </p:attrNameLst>
                                      </p:cBhvr>
                                      <p:to>
                                        <p:strVal val="visible"/>
                                      </p:to>
                                    </p:set>
                                  </p:childTnLst>
                                </p:cTn>
                              </p:par>
                              <p:par>
                                <p:cTn id="85" presetID="10" presetClass="entr" presetSubtype="0" fill="hold" nodeType="with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par>
                                <p:cTn id="88" presetID="10" presetClass="entr" presetSubtype="0" fill="hold" nodeType="with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3" grpId="0"/>
      <p:bldP spid="14" grpId="0"/>
      <p:bldP spid="15" grpId="0"/>
      <p:bldP spid="18" grpId="0"/>
      <p:bldP spid="25" grpId="0"/>
      <p:bldP spid="45" grpId="0" animBg="1"/>
      <p:bldP spid="46" grpId="0" animBg="1"/>
      <p:bldP spid="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2633" y="1289124"/>
            <a:ext cx="7647392" cy="923394"/>
            <a:chOff x="3031844" y="1170370"/>
            <a:chExt cx="7645400" cy="923394"/>
          </a:xfrm>
        </p:grpSpPr>
        <p:grpSp>
          <p:nvGrpSpPr>
            <p:cNvPr id="20" name="Group 19"/>
            <p:cNvGrpSpPr/>
            <p:nvPr/>
          </p:nvGrpSpPr>
          <p:grpSpPr>
            <a:xfrm>
              <a:off x="3031844" y="1170370"/>
              <a:ext cx="7645400" cy="923394"/>
              <a:chOff x="2540230" y="5754872"/>
              <a:chExt cx="7645400" cy="923394"/>
            </a:xfrm>
          </p:grpSpPr>
          <p:sp>
            <p:nvSpPr>
              <p:cNvPr id="21" name="Rectangle 20"/>
              <p:cNvSpPr/>
              <p:nvPr/>
            </p:nvSpPr>
            <p:spPr bwMode="auto">
              <a:xfrm>
                <a:off x="2540230" y="6093147"/>
                <a:ext cx="6654800" cy="262467"/>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sp>
            <p:nvSpPr>
              <p:cNvPr id="22" name="TextBox 21"/>
              <p:cNvSpPr txBox="1"/>
              <p:nvPr/>
            </p:nvSpPr>
            <p:spPr>
              <a:xfrm>
                <a:off x="9195029" y="5754872"/>
                <a:ext cx="990601" cy="923394"/>
              </a:xfrm>
              <a:prstGeom prst="rect">
                <a:avLst/>
              </a:prstGeom>
              <a:noFill/>
            </p:spPr>
            <p:txBody>
              <a:bodyPr wrap="square" lIns="0" tIns="0" rIns="0" bIns="0" rtlCol="0">
                <a:spAutoFit/>
              </a:bodyPr>
              <a:lstStyle/>
              <a:p>
                <a:pPr algn="ctr" defTabSz="1218967">
                  <a:lnSpc>
                    <a:spcPct val="90000"/>
                  </a:lnSpc>
                  <a:spcBef>
                    <a:spcPct val="20000"/>
                  </a:spcBef>
                  <a:buSzPct val="80000"/>
                </a:pPr>
                <a:r>
                  <a:rPr lang="en-US" sz="6667" dirty="0">
                    <a:solidFill>
                      <a:schemeClr val="accent5"/>
                    </a:solidFill>
                    <a:latin typeface="Segoe UI Light" pitchFamily="34" charset="0"/>
                  </a:rPr>
                  <a:t>1</a:t>
                </a:r>
              </a:p>
            </p:txBody>
          </p:sp>
          <p:sp>
            <p:nvSpPr>
              <p:cNvPr id="23" name="Rectangle 22"/>
              <p:cNvSpPr/>
              <p:nvPr/>
            </p:nvSpPr>
            <p:spPr bwMode="auto">
              <a:xfrm>
                <a:off x="2543998" y="6093146"/>
                <a:ext cx="8058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grpSp>
        <p:sp>
          <p:nvSpPr>
            <p:cNvPr id="24" name="Rectangle 23"/>
            <p:cNvSpPr/>
            <p:nvPr/>
          </p:nvSpPr>
          <p:spPr bwMode="auto">
            <a:xfrm>
              <a:off x="370619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grpSp>
      <p:grpSp>
        <p:nvGrpSpPr>
          <p:cNvPr id="67" name="Group 66"/>
          <p:cNvGrpSpPr/>
          <p:nvPr/>
        </p:nvGrpSpPr>
        <p:grpSpPr>
          <a:xfrm>
            <a:off x="-2" y="5727773"/>
            <a:ext cx="12192003" cy="1046296"/>
            <a:chOff x="-5012461" y="5194194"/>
            <a:chExt cx="16033938" cy="1376362"/>
          </a:xfrm>
        </p:grpSpPr>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553"/>
            <a:stretch/>
          </p:blipFill>
          <p:spPr bwMode="auto">
            <a:xfrm>
              <a:off x="-5012461" y="5194194"/>
              <a:ext cx="1447407"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4473"/>
            <a:stretch/>
          </p:blipFill>
          <p:spPr bwMode="auto">
            <a:xfrm>
              <a:off x="9571520" y="5194194"/>
              <a:ext cx="1449957" cy="1376361"/>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4" name="Group 13"/>
          <p:cNvGrpSpPr/>
          <p:nvPr/>
        </p:nvGrpSpPr>
        <p:grpSpPr>
          <a:xfrm>
            <a:off x="-1" y="2"/>
            <a:ext cx="12192001" cy="983235"/>
            <a:chOff x="-1" y="0"/>
            <a:chExt cx="12188826" cy="983234"/>
          </a:xfrm>
          <a:solidFill>
            <a:srgbClr val="5B9BD5"/>
          </a:solidFill>
        </p:grpSpPr>
        <p:grpSp>
          <p:nvGrpSpPr>
            <p:cNvPr id="13" name="Group 12"/>
            <p:cNvGrpSpPr/>
            <p:nvPr/>
          </p:nvGrpSpPr>
          <p:grpSpPr>
            <a:xfrm>
              <a:off x="-1" y="0"/>
              <a:ext cx="12180802" cy="983234"/>
              <a:chOff x="-1" y="0"/>
              <a:chExt cx="12180802" cy="983234"/>
            </a:xfrm>
            <a:grpFill/>
          </p:grpSpPr>
          <p:sp>
            <p:nvSpPr>
              <p:cNvPr id="11" name="Rectangle 10"/>
              <p:cNvSpPr/>
              <p:nvPr/>
            </p:nvSpPr>
            <p:spPr bwMode="auto">
              <a:xfrm>
                <a:off x="-1" y="0"/>
                <a:ext cx="6772189" cy="983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sp>
            <p:nvSpPr>
              <p:cNvPr id="12" name="Rectangle 11"/>
              <p:cNvSpPr/>
              <p:nvPr/>
            </p:nvSpPr>
            <p:spPr bwMode="auto">
              <a:xfrm>
                <a:off x="6258296" y="0"/>
                <a:ext cx="2360742" cy="30000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sp>
            <p:nvSpPr>
              <p:cNvPr id="111" name="Rectangle 110"/>
              <p:cNvSpPr/>
              <p:nvPr/>
            </p:nvSpPr>
            <p:spPr bwMode="auto">
              <a:xfrm>
                <a:off x="8573718" y="0"/>
                <a:ext cx="3607083" cy="983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73" name="Group 72"/>
            <p:cNvGrpSpPr/>
            <p:nvPr/>
          </p:nvGrpSpPr>
          <p:grpSpPr>
            <a:xfrm>
              <a:off x="0" y="300008"/>
              <a:ext cx="12188825" cy="683226"/>
              <a:chOff x="0" y="300008"/>
              <a:chExt cx="12188825" cy="683226"/>
            </a:xfrm>
            <a:grpFill/>
          </p:grpSpPr>
          <p:sp>
            <p:nvSpPr>
              <p:cNvPr id="74" name="Title 1"/>
              <p:cNvSpPr txBox="1">
                <a:spLocks/>
              </p:cNvSpPr>
              <p:nvPr/>
            </p:nvSpPr>
            <p:spPr>
              <a:xfrm>
                <a:off x="6866207" y="473074"/>
                <a:ext cx="1589530" cy="443197"/>
              </a:xfrm>
              <a:prstGeom prst="rect">
                <a:avLst/>
              </a:prstGeom>
              <a:noFill/>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b="1" dirty="0">
                    <a:solidFill>
                      <a:srgbClr val="0072C6"/>
                    </a:solidFill>
                    <a:cs typeface="Segoe UI" panose="020B0502040204020203" pitchFamily="34" charset="0"/>
                  </a:rPr>
                  <a:t>shared</a:t>
                </a:r>
              </a:p>
            </p:txBody>
          </p:sp>
          <p:sp>
            <p:nvSpPr>
              <p:cNvPr id="75" name="Title 1"/>
              <p:cNvSpPr txBox="1">
                <a:spLocks/>
              </p:cNvSpPr>
              <p:nvPr/>
            </p:nvSpPr>
            <p:spPr>
              <a:xfrm>
                <a:off x="8681891" y="453410"/>
                <a:ext cx="1838633" cy="443197"/>
              </a:xfrm>
              <a:prstGeom prst="rect">
                <a:avLst/>
              </a:prstGeom>
              <a:grpFill/>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dirty="0">
                    <a:solidFill>
                      <a:srgbClr val="FFFFFF"/>
                    </a:solidFill>
                    <a:cs typeface="Segoe UI" panose="020B0502040204020203" pitchFamily="34" charset="0"/>
                  </a:rPr>
                  <a:t>standard</a:t>
                </a:r>
              </a:p>
            </p:txBody>
          </p:sp>
          <p:cxnSp>
            <p:nvCxnSpPr>
              <p:cNvPr id="76" name="Straight Connector 75"/>
              <p:cNvCxnSpPr/>
              <p:nvPr/>
            </p:nvCxnSpPr>
            <p:spPr>
              <a:xfrm flipV="1">
                <a:off x="6772188" y="300008"/>
                <a:ext cx="0" cy="683226"/>
              </a:xfrm>
              <a:prstGeom prst="line">
                <a:avLst/>
              </a:prstGeom>
              <a:grpFill/>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772188" y="300008"/>
                <a:ext cx="1801530" cy="0"/>
              </a:xfrm>
              <a:prstGeom prst="line">
                <a:avLst/>
              </a:prstGeom>
              <a:grpFill/>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573718" y="300008"/>
                <a:ext cx="0" cy="683225"/>
              </a:xfrm>
              <a:prstGeom prst="line">
                <a:avLst/>
              </a:prstGeom>
              <a:grpFill/>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73718" y="983233"/>
                <a:ext cx="3615107" cy="0"/>
              </a:xfrm>
              <a:prstGeom prst="line">
                <a:avLst/>
              </a:prstGeom>
              <a:grpFill/>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0" y="983233"/>
                <a:ext cx="6770962" cy="0"/>
              </a:xfrm>
              <a:prstGeom prst="line">
                <a:avLst/>
              </a:prstGeom>
              <a:grpFill/>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292494" y="1589948"/>
            <a:ext cx="6578137"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4"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4"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4"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sp>
            <p:nvSpPr>
              <p:cNvPr id="120" name="TextBox 119"/>
              <p:cNvSpPr txBox="1"/>
              <p:nvPr/>
            </p:nvSpPr>
            <p:spPr>
              <a:xfrm>
                <a:off x="227012" y="2752725"/>
                <a:ext cx="2757144" cy="221599"/>
              </a:xfrm>
              <a:prstGeom prst="rect">
                <a:avLst/>
              </a:prstGeom>
              <a:noFill/>
            </p:spPr>
            <p:txBody>
              <a:bodyPr wrap="squar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latin typeface="Segoe UI" panose="020B0502040204020203" pitchFamily="34" charset="0"/>
                  </a:rPr>
                  <a:t>Shared instances</a:t>
                </a: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5"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5"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5"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grpSp>
      <p:grpSp>
        <p:nvGrpSpPr>
          <p:cNvPr id="8" name="Group 7"/>
          <p:cNvGrpSpPr/>
          <p:nvPr/>
        </p:nvGrpSpPr>
        <p:grpSpPr>
          <a:xfrm>
            <a:off x="3775784" y="3844419"/>
            <a:ext cx="852680" cy="530688"/>
            <a:chOff x="3774801" y="3161749"/>
            <a:chExt cx="852458" cy="530688"/>
          </a:xfrm>
        </p:grpSpPr>
        <p:sp>
          <p:nvSpPr>
            <p:cNvPr id="109" name="Rectangle 108"/>
            <p:cNvSpPr/>
            <p:nvPr/>
          </p:nvSpPr>
          <p:spPr bwMode="auto">
            <a:xfrm>
              <a:off x="3774801" y="3200546"/>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sp>
          <p:nvSpPr>
            <p:cNvPr id="110" name="Rectangle 109"/>
            <p:cNvSpPr/>
            <p:nvPr/>
          </p:nvSpPr>
          <p:spPr bwMode="auto">
            <a:xfrm>
              <a:off x="3787081" y="3161749"/>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3200" dirty="0">
                  <a:solidFill>
                    <a:schemeClr val="accent5"/>
                  </a:solidFill>
                  <a:latin typeface="Segoe UI" panose="020B0502040204020203" pitchFamily="34" charset="0"/>
                  <a:sym typeface="Wingdings" pitchFamily="2" charset="2"/>
                </a:rPr>
                <a:t>:-)</a:t>
              </a:r>
              <a:endParaRPr lang="en-US" sz="2800" dirty="0">
                <a:solidFill>
                  <a:schemeClr val="accent5"/>
                </a:solidFill>
                <a:latin typeface="Segoe UI" panose="020B0502040204020203" pitchFamily="34" charset="0"/>
              </a:endParaRPr>
            </a:p>
          </p:txBody>
        </p:sp>
      </p:grpSp>
      <p:sp>
        <p:nvSpPr>
          <p:cNvPr id="105" name="Title 1"/>
          <p:cNvSpPr txBox="1">
            <a:spLocks/>
          </p:cNvSpPr>
          <p:nvPr/>
        </p:nvSpPr>
        <p:spPr>
          <a:xfrm>
            <a:off x="1222396" y="1533593"/>
            <a:ext cx="1589944"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07" algn="l"/>
              </a:tabLst>
            </a:pPr>
            <a:r>
              <a:rPr sz="3200" dirty="0">
                <a:solidFill>
                  <a:schemeClr val="accent5"/>
                </a:solidFill>
                <a:latin typeface="Segoe UI" pitchFamily="34" charset="0"/>
                <a:ea typeface="Segoe UI" pitchFamily="34" charset="0"/>
                <a:cs typeface="Segoe UI" pitchFamily="34" charset="0"/>
              </a:rPr>
              <a:t>shared</a:t>
            </a:r>
          </a:p>
        </p:txBody>
      </p:sp>
      <p:sp>
        <p:nvSpPr>
          <p:cNvPr id="3" name="Title 2"/>
          <p:cNvSpPr>
            <a:spLocks noGrp="1"/>
          </p:cNvSpPr>
          <p:nvPr>
            <p:ph type="title"/>
          </p:nvPr>
        </p:nvSpPr>
        <p:spPr>
          <a:xfrm>
            <a:off x="269238" y="109047"/>
            <a:ext cx="11653523" cy="912980"/>
          </a:xfrm>
        </p:spPr>
        <p:txBody>
          <a:bodyPr>
            <a:normAutofit/>
          </a:bodyPr>
          <a:lstStyle/>
          <a:p>
            <a:r>
              <a:rPr lang="en-US" dirty="0">
                <a:gradFill>
                  <a:gsLst>
                    <a:gs pos="0">
                      <a:srgbClr val="FFFFFF"/>
                    </a:gs>
                    <a:gs pos="100000">
                      <a:srgbClr val="FFFFFF"/>
                    </a:gs>
                  </a:gsLst>
                  <a:lin ang="5400000" scaled="0"/>
                </a:gradFill>
              </a:rPr>
              <a:t>web apps</a:t>
            </a:r>
          </a:p>
        </p:txBody>
      </p:sp>
    </p:spTree>
    <p:extLst>
      <p:ext uri="{BB962C8B-B14F-4D97-AF65-F5344CB8AC3E}">
        <p14:creationId xmlns:p14="http://schemas.microsoft.com/office/powerpoint/2010/main" val="376879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2633" y="1289120"/>
            <a:ext cx="7647392" cy="923394"/>
            <a:chOff x="3031844" y="1170371"/>
            <a:chExt cx="7645400" cy="923395"/>
          </a:xfrm>
        </p:grpSpPr>
        <p:grpSp>
          <p:nvGrpSpPr>
            <p:cNvPr id="20" name="Group 19"/>
            <p:cNvGrpSpPr/>
            <p:nvPr/>
          </p:nvGrpSpPr>
          <p:grpSpPr>
            <a:xfrm>
              <a:off x="3031844" y="1170371"/>
              <a:ext cx="7645400" cy="923395"/>
              <a:chOff x="2540230" y="5754873"/>
              <a:chExt cx="7645400" cy="923395"/>
            </a:xfrm>
          </p:grpSpPr>
          <p:sp>
            <p:nvSpPr>
              <p:cNvPr id="21" name="Rectangle 20"/>
              <p:cNvSpPr/>
              <p:nvPr/>
            </p:nvSpPr>
            <p:spPr bwMode="auto">
              <a:xfrm>
                <a:off x="2540230" y="6093147"/>
                <a:ext cx="6654800" cy="262467"/>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sp>
            <p:nvSpPr>
              <p:cNvPr id="22" name="TextBox 21"/>
              <p:cNvSpPr txBox="1"/>
              <p:nvPr/>
            </p:nvSpPr>
            <p:spPr>
              <a:xfrm>
                <a:off x="9195029" y="5754873"/>
                <a:ext cx="990601" cy="923395"/>
              </a:xfrm>
              <a:prstGeom prst="rect">
                <a:avLst/>
              </a:prstGeom>
              <a:noFill/>
            </p:spPr>
            <p:txBody>
              <a:bodyPr wrap="square" lIns="0" tIns="0" rIns="0" bIns="0" rtlCol="0">
                <a:spAutoFit/>
              </a:bodyPr>
              <a:lstStyle>
                <a:defPPr>
                  <a:defRPr lang="en-US"/>
                </a:defPPr>
                <a:lvl1pPr algn="ctr" defTabSz="1218987">
                  <a:lnSpc>
                    <a:spcPct val="90000"/>
                  </a:lnSpc>
                  <a:spcBef>
                    <a:spcPct val="20000"/>
                  </a:spcBef>
                  <a:buSzPct val="80000"/>
                  <a:defRPr sz="6600">
                    <a:latin typeface="Segoe UI Light" pitchFamily="34" charset="0"/>
                  </a:defRPr>
                </a:lvl1pPr>
              </a:lstStyle>
              <a:p>
                <a:r>
                  <a:rPr lang="en-US" sz="6667" dirty="0">
                    <a:solidFill>
                      <a:schemeClr val="accent5"/>
                    </a:solidFill>
                  </a:rPr>
                  <a:t>2</a:t>
                </a:r>
              </a:p>
            </p:txBody>
          </p:sp>
          <p:sp>
            <p:nvSpPr>
              <p:cNvPr id="23" name="Rectangle 22"/>
              <p:cNvSpPr/>
              <p:nvPr/>
            </p:nvSpPr>
            <p:spPr bwMode="auto">
              <a:xfrm>
                <a:off x="2543998" y="6093146"/>
                <a:ext cx="24049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grpSp>
        <p:sp>
          <p:nvSpPr>
            <p:cNvPr id="24" name="Rectangle 23"/>
            <p:cNvSpPr/>
            <p:nvPr/>
          </p:nvSpPr>
          <p:spPr bwMode="auto">
            <a:xfrm>
              <a:off x="5440583"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grpSp>
      <p:grpSp>
        <p:nvGrpSpPr>
          <p:cNvPr id="67" name="Group 66"/>
          <p:cNvGrpSpPr/>
          <p:nvPr/>
        </p:nvGrpSpPr>
        <p:grpSpPr>
          <a:xfrm>
            <a:off x="-2" y="5727773"/>
            <a:ext cx="12192003" cy="1046296"/>
            <a:chOff x="-5012461" y="5194194"/>
            <a:chExt cx="16033938" cy="1376362"/>
          </a:xfrm>
        </p:grpSpPr>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553"/>
            <a:stretch/>
          </p:blipFill>
          <p:spPr bwMode="auto">
            <a:xfrm>
              <a:off x="-5012461" y="5194194"/>
              <a:ext cx="1447407" cy="1376361"/>
            </a:xfrm>
            <a:prstGeom prst="rect">
              <a:avLst/>
            </a:prstGeom>
            <a:noFill/>
            <a:extLst>
              <a:ext uri="{909E8E84-426E-40dd-AFC4-6F175D3DCCD1}">
                <a14:hiddenFill xmlns=""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4473"/>
            <a:stretch/>
          </p:blipFill>
          <p:spPr bwMode="auto">
            <a:xfrm>
              <a:off x="9571520" y="5194194"/>
              <a:ext cx="1449957" cy="1376361"/>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7" name="Group 6"/>
          <p:cNvGrpSpPr/>
          <p:nvPr/>
        </p:nvGrpSpPr>
        <p:grpSpPr>
          <a:xfrm>
            <a:off x="-292494" y="1589948"/>
            <a:ext cx="6578137"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4"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4"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4"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sp>
            <p:nvSpPr>
              <p:cNvPr id="120" name="TextBox 119"/>
              <p:cNvSpPr txBox="1"/>
              <p:nvPr/>
            </p:nvSpPr>
            <p:spPr>
              <a:xfrm>
                <a:off x="227012" y="2752725"/>
                <a:ext cx="2757144" cy="221599"/>
              </a:xfrm>
              <a:prstGeom prst="rect">
                <a:avLst/>
              </a:prstGeom>
              <a:noFill/>
            </p:spPr>
            <p:txBody>
              <a:bodyPr wrap="squar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latin typeface="Segoe UI" panose="020B0502040204020203" pitchFamily="34" charset="0"/>
                  </a:rPr>
                  <a:t>Shared instances</a:t>
                </a: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5"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5"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5"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grpSp>
      <p:grpSp>
        <p:nvGrpSpPr>
          <p:cNvPr id="8" name="Group 7"/>
          <p:cNvGrpSpPr/>
          <p:nvPr/>
        </p:nvGrpSpPr>
        <p:grpSpPr>
          <a:xfrm>
            <a:off x="3775784" y="3844693"/>
            <a:ext cx="852680" cy="530688"/>
            <a:chOff x="3780607" y="3155943"/>
            <a:chExt cx="852458" cy="530688"/>
          </a:xfrm>
        </p:grpSpPr>
        <p:sp>
          <p:nvSpPr>
            <p:cNvPr id="109" name="Rectangle 108"/>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sp>
          <p:nvSpPr>
            <p:cNvPr id="110" name="Rectangle 109"/>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3200" dirty="0">
                  <a:solidFill>
                    <a:schemeClr val="accent5"/>
                  </a:solidFill>
                  <a:latin typeface="Segoe UI" panose="020B0502040204020203" pitchFamily="34" charset="0"/>
                  <a:sym typeface="Wingdings" pitchFamily="2" charset="2"/>
                </a:rPr>
                <a:t>:-)</a:t>
              </a:r>
              <a:endParaRPr lang="en-US" sz="2800" dirty="0">
                <a:solidFill>
                  <a:schemeClr val="accent5"/>
                </a:solidFill>
                <a:latin typeface="Segoe UI" panose="020B0502040204020203" pitchFamily="34" charset="0"/>
              </a:endParaRPr>
            </a:p>
          </p:txBody>
        </p:sp>
      </p:grpSp>
      <p:grpSp>
        <p:nvGrpSpPr>
          <p:cNvPr id="114" name="Group 113"/>
          <p:cNvGrpSpPr/>
          <p:nvPr/>
        </p:nvGrpSpPr>
        <p:grpSpPr>
          <a:xfrm>
            <a:off x="1851444" y="4536375"/>
            <a:ext cx="852680" cy="530688"/>
            <a:chOff x="3780607" y="3155943"/>
            <a:chExt cx="852458" cy="530688"/>
          </a:xfrm>
        </p:grpSpPr>
        <p:sp>
          <p:nvSpPr>
            <p:cNvPr id="115" name="Rectangle 114"/>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sp>
          <p:nvSpPr>
            <p:cNvPr id="116" name="Rectangle 115"/>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3200" dirty="0">
                  <a:solidFill>
                    <a:schemeClr val="accent5"/>
                  </a:solidFill>
                  <a:latin typeface="Segoe UI" panose="020B0502040204020203" pitchFamily="34" charset="0"/>
                  <a:sym typeface="Wingdings" pitchFamily="2" charset="2"/>
                </a:rPr>
                <a:t>:-)</a:t>
              </a:r>
              <a:endParaRPr lang="en-US" sz="2800" dirty="0">
                <a:solidFill>
                  <a:schemeClr val="accent5"/>
                </a:solidFill>
                <a:latin typeface="Segoe UI" panose="020B0502040204020203" pitchFamily="34" charset="0"/>
              </a:endParaRPr>
            </a:p>
          </p:txBody>
        </p:sp>
      </p:grpSp>
      <p:grpSp>
        <p:nvGrpSpPr>
          <p:cNvPr id="121" name="Group 120"/>
          <p:cNvGrpSpPr/>
          <p:nvPr/>
        </p:nvGrpSpPr>
        <p:grpSpPr>
          <a:xfrm>
            <a:off x="-1" y="2"/>
            <a:ext cx="12183975" cy="983235"/>
            <a:chOff x="-1" y="0"/>
            <a:chExt cx="12180802" cy="983234"/>
          </a:xfrm>
          <a:solidFill>
            <a:srgbClr val="5B9BD5"/>
          </a:solidFill>
        </p:grpSpPr>
        <p:sp>
          <p:nvSpPr>
            <p:cNvPr id="131" name="Rectangle 130"/>
            <p:cNvSpPr/>
            <p:nvPr/>
          </p:nvSpPr>
          <p:spPr bwMode="auto">
            <a:xfrm>
              <a:off x="-1" y="0"/>
              <a:ext cx="6772189" cy="983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sp>
          <p:nvSpPr>
            <p:cNvPr id="132" name="Rectangle 131"/>
            <p:cNvSpPr/>
            <p:nvPr/>
          </p:nvSpPr>
          <p:spPr bwMode="auto">
            <a:xfrm>
              <a:off x="6258296" y="0"/>
              <a:ext cx="2360742" cy="30000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sp>
          <p:nvSpPr>
            <p:cNvPr id="133" name="Rectangle 132"/>
            <p:cNvSpPr/>
            <p:nvPr/>
          </p:nvSpPr>
          <p:spPr bwMode="auto">
            <a:xfrm>
              <a:off x="8573718" y="0"/>
              <a:ext cx="3607083" cy="983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123" name="Group 122"/>
          <p:cNvGrpSpPr/>
          <p:nvPr/>
        </p:nvGrpSpPr>
        <p:grpSpPr>
          <a:xfrm>
            <a:off x="0" y="300010"/>
            <a:ext cx="12192000" cy="683227"/>
            <a:chOff x="0" y="300008"/>
            <a:chExt cx="12188825" cy="683226"/>
          </a:xfrm>
          <a:solidFill>
            <a:schemeClr val="accent4"/>
          </a:solidFill>
        </p:grpSpPr>
        <p:sp>
          <p:nvSpPr>
            <p:cNvPr id="124" name="Title 1"/>
            <p:cNvSpPr txBox="1">
              <a:spLocks/>
            </p:cNvSpPr>
            <p:nvPr/>
          </p:nvSpPr>
          <p:spPr>
            <a:xfrm>
              <a:off x="6866207" y="473074"/>
              <a:ext cx="1589530" cy="443197"/>
            </a:xfrm>
            <a:prstGeom prst="rect">
              <a:avLst/>
            </a:prstGeom>
            <a:noFill/>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b="1" dirty="0">
                  <a:solidFill>
                    <a:srgbClr val="0072C6"/>
                  </a:solidFill>
                  <a:cs typeface="Segoe UI" panose="020B0502040204020203" pitchFamily="34" charset="0"/>
                </a:rPr>
                <a:t>shared</a:t>
              </a:r>
            </a:p>
          </p:txBody>
        </p:sp>
        <p:sp>
          <p:nvSpPr>
            <p:cNvPr id="125" name="Title 1"/>
            <p:cNvSpPr txBox="1">
              <a:spLocks/>
            </p:cNvSpPr>
            <p:nvPr/>
          </p:nvSpPr>
          <p:spPr>
            <a:xfrm>
              <a:off x="8681891" y="453410"/>
              <a:ext cx="1838633" cy="443197"/>
            </a:xfrm>
            <a:prstGeom prst="rect">
              <a:avLst/>
            </a:prstGeom>
            <a:noFill/>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dirty="0">
                  <a:solidFill>
                    <a:srgbClr val="FFFFFF"/>
                  </a:solidFill>
                  <a:cs typeface="Segoe UI" panose="020B0502040204020203" pitchFamily="34" charset="0"/>
                </a:rPr>
                <a:t>standard</a:t>
              </a:r>
            </a:p>
          </p:txBody>
        </p:sp>
        <p:cxnSp>
          <p:nvCxnSpPr>
            <p:cNvPr id="126" name="Straight Connector 125"/>
            <p:cNvCxnSpPr/>
            <p:nvPr/>
          </p:nvCxnSpPr>
          <p:spPr>
            <a:xfrm flipV="1">
              <a:off x="6772188" y="300008"/>
              <a:ext cx="0" cy="683226"/>
            </a:xfrm>
            <a:prstGeom prst="line">
              <a:avLst/>
            </a:prstGeom>
            <a:grpFill/>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72188" y="300008"/>
              <a:ext cx="1801530" cy="0"/>
            </a:xfrm>
            <a:prstGeom prst="line">
              <a:avLst/>
            </a:prstGeom>
            <a:grpFill/>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8573718" y="300008"/>
              <a:ext cx="0" cy="683225"/>
            </a:xfrm>
            <a:prstGeom prst="line">
              <a:avLst/>
            </a:prstGeom>
            <a:grpFill/>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8573718" y="983233"/>
              <a:ext cx="3615107" cy="0"/>
            </a:xfrm>
            <a:prstGeom prst="line">
              <a:avLst/>
            </a:prstGeom>
            <a:grpFill/>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0" y="983233"/>
              <a:ext cx="6770962" cy="0"/>
            </a:xfrm>
            <a:prstGeom prst="line">
              <a:avLst/>
            </a:prstGeom>
            <a:grpFill/>
            <a:ln w="12700" cap="rnd">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07" name="Title 1"/>
          <p:cNvSpPr txBox="1">
            <a:spLocks/>
          </p:cNvSpPr>
          <p:nvPr/>
        </p:nvSpPr>
        <p:spPr>
          <a:xfrm>
            <a:off x="1222396" y="1533589"/>
            <a:ext cx="1589944" cy="443198"/>
          </a:xfrm>
          <a:prstGeom prst="rect">
            <a:avLst/>
          </a:prstGeom>
        </p:spPr>
        <p:txBody>
          <a:bodyPr vert="horz" wrap="square" lIns="0" tIns="0" rIns="0" bIns="0" rtlCol="0" anchor="t">
            <a:spAutoFit/>
          </a:bodyPr>
          <a:lstStyle>
            <a:defPPr>
              <a:defRPr lang="en-US"/>
            </a:defPPr>
            <a:lvl1pPr algn="r">
              <a:lnSpc>
                <a:spcPct val="90000"/>
              </a:lnSpc>
              <a:spcBef>
                <a:spcPct val="0"/>
              </a:spcBef>
              <a:buNone/>
              <a:tabLst>
                <a:tab pos="1089025" algn="l"/>
              </a:tabLst>
              <a:defRPr sz="3200" b="0" cap="none" spc="-100" baseline="0">
                <a:ln w="3175">
                  <a:noFill/>
                </a:ln>
                <a:effectLst/>
                <a:latin typeface="Segoe UI" pitchFamily="34" charset="0"/>
                <a:ea typeface="Segoe UI" pitchFamily="34" charset="0"/>
                <a:cs typeface="Segoe UI" pitchFamily="34" charset="0"/>
              </a:defRPr>
            </a:lvl1pPr>
          </a:lstStyle>
          <a:p>
            <a:pPr defTabSz="914348"/>
            <a:r>
              <a:rPr dirty="0">
                <a:solidFill>
                  <a:schemeClr val="accent5"/>
                </a:solidFill>
              </a:rPr>
              <a:t>shared</a:t>
            </a:r>
          </a:p>
        </p:txBody>
      </p:sp>
      <p:sp>
        <p:nvSpPr>
          <p:cNvPr id="2" name="Title 1"/>
          <p:cNvSpPr>
            <a:spLocks noGrp="1"/>
          </p:cNvSpPr>
          <p:nvPr>
            <p:ph type="title"/>
          </p:nvPr>
        </p:nvSpPr>
        <p:spPr>
          <a:xfrm>
            <a:off x="234769" y="148406"/>
            <a:ext cx="11653523" cy="912980"/>
          </a:xfrm>
        </p:spPr>
        <p:txBody>
          <a:bodyPr>
            <a:normAutofit/>
          </a:bodyPr>
          <a:lstStyle/>
          <a:p>
            <a:r>
              <a:rPr lang="en-US" dirty="0">
                <a:gradFill>
                  <a:gsLst>
                    <a:gs pos="0">
                      <a:srgbClr val="FFFFFF"/>
                    </a:gs>
                    <a:gs pos="100000">
                      <a:srgbClr val="FFFFFF"/>
                    </a:gs>
                  </a:gsLst>
                  <a:lin ang="5400000" scaled="0"/>
                </a:gradFill>
              </a:rPr>
              <a:t>web apps </a:t>
            </a:r>
          </a:p>
        </p:txBody>
      </p:sp>
    </p:spTree>
    <p:extLst>
      <p:ext uri="{BB962C8B-B14F-4D97-AF65-F5344CB8AC3E}">
        <p14:creationId xmlns:p14="http://schemas.microsoft.com/office/powerpoint/2010/main" val="102623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2494" y="1589948"/>
            <a:ext cx="6578137" cy="4691237"/>
            <a:chOff x="-292420" y="1589948"/>
            <a:chExt cx="6576424" cy="4691237"/>
          </a:xfrm>
        </p:grpSpPr>
        <p:grpSp>
          <p:nvGrpSpPr>
            <p:cNvPr id="226" name="Group 225"/>
            <p:cNvGrpSpPr/>
            <p:nvPr/>
          </p:nvGrpSpPr>
          <p:grpSpPr>
            <a:xfrm>
              <a:off x="-292420" y="1589948"/>
              <a:ext cx="6576424" cy="4691237"/>
              <a:chOff x="-292420" y="1589948"/>
              <a:chExt cx="6576424" cy="4691237"/>
            </a:xfrm>
          </p:grpSpPr>
          <p:sp>
            <p:nvSpPr>
              <p:cNvPr id="227"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nvGrpSpPr>
              <p:cNvPr id="228" name="Group 227"/>
              <p:cNvGrpSpPr/>
              <p:nvPr/>
            </p:nvGrpSpPr>
            <p:grpSpPr>
              <a:xfrm>
                <a:off x="-1" y="2752725"/>
                <a:ext cx="6059952" cy="2330247"/>
                <a:chOff x="-1" y="2752725"/>
                <a:chExt cx="6059952" cy="2330247"/>
              </a:xfrm>
            </p:grpSpPr>
            <p:grpSp>
              <p:nvGrpSpPr>
                <p:cNvPr id="229" name="Group 228"/>
                <p:cNvGrpSpPr/>
                <p:nvPr/>
              </p:nvGrpSpPr>
              <p:grpSpPr>
                <a:xfrm>
                  <a:off x="5683855" y="3073496"/>
                  <a:ext cx="376096" cy="631077"/>
                  <a:chOff x="2146300" y="552450"/>
                  <a:chExt cx="3428608" cy="5753100"/>
                </a:xfrm>
              </p:grpSpPr>
              <p:pic>
                <p:nvPicPr>
                  <p:cNvPr id="294" name="Picture 293"/>
                  <p:cNvPicPr>
                    <a:picLocks noChangeAspect="1"/>
                  </p:cNvPicPr>
                  <p:nvPr/>
                </p:nvPicPr>
                <p:blipFill rotWithShape="1">
                  <a:blip r:embed="rId3"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295" name="Rectangle 294"/>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30" name="Group 229"/>
                <p:cNvGrpSpPr/>
                <p:nvPr/>
              </p:nvGrpSpPr>
              <p:grpSpPr>
                <a:xfrm>
                  <a:off x="5683855" y="3762695"/>
                  <a:ext cx="376096" cy="631077"/>
                  <a:chOff x="2146300" y="552450"/>
                  <a:chExt cx="3428608" cy="5753100"/>
                </a:xfrm>
              </p:grpSpPr>
              <p:pic>
                <p:nvPicPr>
                  <p:cNvPr id="292" name="Picture 291"/>
                  <p:cNvPicPr>
                    <a:picLocks noChangeAspect="1"/>
                  </p:cNvPicPr>
                  <p:nvPr/>
                </p:nvPicPr>
                <p:blipFill rotWithShape="1">
                  <a:blip r:embed="rId3"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293" name="Rectangle 292"/>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31" name="Group 230"/>
                <p:cNvGrpSpPr/>
                <p:nvPr/>
              </p:nvGrpSpPr>
              <p:grpSpPr>
                <a:xfrm>
                  <a:off x="5683855" y="4451895"/>
                  <a:ext cx="376096" cy="631077"/>
                  <a:chOff x="2146300" y="552450"/>
                  <a:chExt cx="3428608" cy="5753100"/>
                </a:xfrm>
              </p:grpSpPr>
              <p:pic>
                <p:nvPicPr>
                  <p:cNvPr id="290" name="Picture 289"/>
                  <p:cNvPicPr>
                    <a:picLocks noChangeAspect="1"/>
                  </p:cNvPicPr>
                  <p:nvPr/>
                </p:nvPicPr>
                <p:blipFill rotWithShape="1">
                  <a:blip r:embed="rId3"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291" name="Rectangle 290"/>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sp>
              <p:nvSpPr>
                <p:cNvPr id="232" name="TextBox 231"/>
                <p:cNvSpPr txBox="1"/>
                <p:nvPr/>
              </p:nvSpPr>
              <p:spPr>
                <a:xfrm>
                  <a:off x="227012" y="2752725"/>
                  <a:ext cx="2757144" cy="221599"/>
                </a:xfrm>
                <a:prstGeom prst="rect">
                  <a:avLst/>
                </a:prstGeom>
                <a:noFill/>
              </p:spPr>
              <p:txBody>
                <a:bodyPr wrap="square" lIns="0" tIns="0" rIns="0" bIns="0" rtlCol="0">
                  <a:spAutoFit/>
                </a:bodyPr>
                <a:lstStyle/>
                <a:p>
                  <a:pPr defTabSz="1218967">
                    <a:lnSpc>
                      <a:spcPct val="90000"/>
                    </a:lnSpc>
                    <a:spcBef>
                      <a:spcPct val="20000"/>
                    </a:spcBef>
                    <a:buSzPct val="80000"/>
                  </a:pPr>
                  <a:r>
                    <a:rPr lang="en-US" sz="1600" b="1" cap="all" dirty="0">
                      <a:solidFill>
                        <a:srgbClr val="FFFFFF"/>
                      </a:solidFill>
                      <a:latin typeface="Segoe UI" panose="020B0502040204020203" pitchFamily="34" charset="0"/>
                    </a:rPr>
                    <a:t>Shared instances</a:t>
                  </a:r>
                </a:p>
              </p:txBody>
            </p:sp>
            <p:grpSp>
              <p:nvGrpSpPr>
                <p:cNvPr id="233" name="Group 232"/>
                <p:cNvGrpSpPr/>
                <p:nvPr/>
              </p:nvGrpSpPr>
              <p:grpSpPr>
                <a:xfrm>
                  <a:off x="4721992" y="3073496"/>
                  <a:ext cx="866164" cy="631077"/>
                  <a:chOff x="2146300" y="552450"/>
                  <a:chExt cx="7896225" cy="5753100"/>
                </a:xfrm>
              </p:grpSpPr>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9" name="Rectangle 28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34" name="Group 233"/>
                <p:cNvGrpSpPr/>
                <p:nvPr/>
              </p:nvGrpSpPr>
              <p:grpSpPr>
                <a:xfrm>
                  <a:off x="4721992" y="3762695"/>
                  <a:ext cx="866164" cy="631077"/>
                  <a:chOff x="2146300" y="552450"/>
                  <a:chExt cx="7896225" cy="5753100"/>
                </a:xfrm>
              </p:grpSpPr>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7" name="Rectangle 28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35" name="Group 234"/>
                <p:cNvGrpSpPr/>
                <p:nvPr/>
              </p:nvGrpSpPr>
              <p:grpSpPr>
                <a:xfrm>
                  <a:off x="4721992" y="4451895"/>
                  <a:ext cx="866164" cy="631077"/>
                  <a:chOff x="2146300" y="552450"/>
                  <a:chExt cx="7896225" cy="5753100"/>
                </a:xfrm>
              </p:grpSpPr>
              <p:pic>
                <p:nvPicPr>
                  <p:cNvPr id="284" name="Picture 2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5" name="Rectangle 28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36" name="Group 235"/>
                <p:cNvGrpSpPr/>
                <p:nvPr/>
              </p:nvGrpSpPr>
              <p:grpSpPr>
                <a:xfrm>
                  <a:off x="3760131" y="3073496"/>
                  <a:ext cx="866164" cy="631077"/>
                  <a:chOff x="2146300" y="552450"/>
                  <a:chExt cx="7896225" cy="5753100"/>
                </a:xfrm>
              </p:grpSpPr>
              <p:pic>
                <p:nvPicPr>
                  <p:cNvPr id="282" name="Picture 2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3" name="Rectangle 28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37" name="Group 236"/>
                <p:cNvGrpSpPr/>
                <p:nvPr/>
              </p:nvGrpSpPr>
              <p:grpSpPr>
                <a:xfrm>
                  <a:off x="3760131" y="3762695"/>
                  <a:ext cx="866164" cy="631077"/>
                  <a:chOff x="2146300" y="552450"/>
                  <a:chExt cx="7896225" cy="5753100"/>
                </a:xfrm>
              </p:grpSpPr>
              <p:pic>
                <p:nvPicPr>
                  <p:cNvPr id="280" name="Picture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1" name="Rectangle 280"/>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38" name="Group 237"/>
                <p:cNvGrpSpPr/>
                <p:nvPr/>
              </p:nvGrpSpPr>
              <p:grpSpPr>
                <a:xfrm>
                  <a:off x="3760131" y="4451895"/>
                  <a:ext cx="866164" cy="631077"/>
                  <a:chOff x="2146300" y="552450"/>
                  <a:chExt cx="7896225" cy="5753100"/>
                </a:xfrm>
              </p:grpSpPr>
              <p:pic>
                <p:nvPicPr>
                  <p:cNvPr id="278" name="Picture 2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9" name="Rectangle 27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39" name="Group 238"/>
                <p:cNvGrpSpPr/>
                <p:nvPr/>
              </p:nvGrpSpPr>
              <p:grpSpPr>
                <a:xfrm>
                  <a:off x="2798270" y="3073496"/>
                  <a:ext cx="866164" cy="631077"/>
                  <a:chOff x="2146300" y="552450"/>
                  <a:chExt cx="7896225" cy="5753100"/>
                </a:xfrm>
              </p:grpSpPr>
              <p:pic>
                <p:nvPicPr>
                  <p:cNvPr id="276" name="Picture 2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7" name="Rectangle 27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40" name="Group 239"/>
                <p:cNvGrpSpPr/>
                <p:nvPr/>
              </p:nvGrpSpPr>
              <p:grpSpPr>
                <a:xfrm>
                  <a:off x="2798270" y="3762695"/>
                  <a:ext cx="866164" cy="631077"/>
                  <a:chOff x="2146300" y="552450"/>
                  <a:chExt cx="7896225" cy="5753100"/>
                </a:xfrm>
              </p:grpSpPr>
              <p:pic>
                <p:nvPicPr>
                  <p:cNvPr id="274" name="Picture 2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5" name="Rectangle 27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41" name="Group 240"/>
                <p:cNvGrpSpPr/>
                <p:nvPr/>
              </p:nvGrpSpPr>
              <p:grpSpPr>
                <a:xfrm>
                  <a:off x="2798270" y="4451895"/>
                  <a:ext cx="866164" cy="631077"/>
                  <a:chOff x="2146300" y="552450"/>
                  <a:chExt cx="7896225" cy="5753100"/>
                </a:xfrm>
              </p:grpSpPr>
              <p:pic>
                <p:nvPicPr>
                  <p:cNvPr id="272" name="Picture 2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3" name="Rectangle 27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42" name="Group 241"/>
                <p:cNvGrpSpPr/>
                <p:nvPr/>
              </p:nvGrpSpPr>
              <p:grpSpPr>
                <a:xfrm>
                  <a:off x="1836409" y="3073496"/>
                  <a:ext cx="866164" cy="631077"/>
                  <a:chOff x="2146300" y="552450"/>
                  <a:chExt cx="7896225" cy="575310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71" name="Rectangle 27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43" name="Group 242"/>
                <p:cNvGrpSpPr/>
                <p:nvPr/>
              </p:nvGrpSpPr>
              <p:grpSpPr>
                <a:xfrm>
                  <a:off x="1836409" y="3762695"/>
                  <a:ext cx="866164" cy="631077"/>
                  <a:chOff x="2146300" y="552450"/>
                  <a:chExt cx="7896225" cy="5753100"/>
                </a:xfrm>
              </p:grpSpPr>
              <p:pic>
                <p:nvPicPr>
                  <p:cNvPr id="268" name="Picture 2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9" name="Rectangle 26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44" name="Group 243"/>
                <p:cNvGrpSpPr/>
                <p:nvPr/>
              </p:nvGrpSpPr>
              <p:grpSpPr>
                <a:xfrm>
                  <a:off x="1836409" y="4451895"/>
                  <a:ext cx="866164" cy="631077"/>
                  <a:chOff x="2146300" y="552450"/>
                  <a:chExt cx="7896225" cy="5753100"/>
                </a:xfrm>
              </p:grpSpPr>
              <p:pic>
                <p:nvPicPr>
                  <p:cNvPr id="266" name="Picture 2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7" name="Rectangle 266"/>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45" name="Group 244"/>
                <p:cNvGrpSpPr/>
                <p:nvPr/>
              </p:nvGrpSpPr>
              <p:grpSpPr>
                <a:xfrm>
                  <a:off x="874548" y="3073496"/>
                  <a:ext cx="866164" cy="631077"/>
                  <a:chOff x="2146300" y="552450"/>
                  <a:chExt cx="7896225" cy="5753100"/>
                </a:xfrm>
              </p:grpSpPr>
              <p:pic>
                <p:nvPicPr>
                  <p:cNvPr id="264" name="Picture 2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5" name="Rectangle 26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46" name="Group 245"/>
                <p:cNvGrpSpPr/>
                <p:nvPr/>
              </p:nvGrpSpPr>
              <p:grpSpPr>
                <a:xfrm>
                  <a:off x="874548" y="3762695"/>
                  <a:ext cx="866164" cy="631077"/>
                  <a:chOff x="2146300" y="552450"/>
                  <a:chExt cx="7896225" cy="5753100"/>
                </a:xfrm>
              </p:grpSpPr>
              <p:pic>
                <p:nvPicPr>
                  <p:cNvPr id="262" name="Picture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3" name="Rectangle 26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47" name="Group 246"/>
                <p:cNvGrpSpPr/>
                <p:nvPr/>
              </p:nvGrpSpPr>
              <p:grpSpPr>
                <a:xfrm>
                  <a:off x="874548" y="4451895"/>
                  <a:ext cx="866164" cy="631077"/>
                  <a:chOff x="2146300" y="552450"/>
                  <a:chExt cx="7896225" cy="5753100"/>
                </a:xfrm>
              </p:grpSpPr>
              <p:pic>
                <p:nvPicPr>
                  <p:cNvPr id="260" name="Picture 2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1" name="Rectangle 26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48" name="Group 247"/>
                <p:cNvGrpSpPr/>
                <p:nvPr/>
              </p:nvGrpSpPr>
              <p:grpSpPr>
                <a:xfrm>
                  <a:off x="-1" y="3073496"/>
                  <a:ext cx="778852" cy="631077"/>
                  <a:chOff x="2942264" y="552450"/>
                  <a:chExt cx="7100261" cy="5753100"/>
                </a:xfrm>
              </p:grpSpPr>
              <p:pic>
                <p:nvPicPr>
                  <p:cNvPr id="258" name="Picture 257"/>
                  <p:cNvPicPr>
                    <a:picLocks noChangeAspect="1"/>
                  </p:cNvPicPr>
                  <p:nvPr/>
                </p:nvPicPr>
                <p:blipFill rotWithShape="1">
                  <a:blip r:embed="rId4"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59" name="Rectangle 258"/>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49" name="Group 248"/>
                <p:cNvGrpSpPr/>
                <p:nvPr/>
              </p:nvGrpSpPr>
              <p:grpSpPr>
                <a:xfrm>
                  <a:off x="-1" y="3762695"/>
                  <a:ext cx="778852" cy="631077"/>
                  <a:chOff x="2942264" y="552450"/>
                  <a:chExt cx="7100261" cy="5753100"/>
                </a:xfrm>
              </p:grpSpPr>
              <p:pic>
                <p:nvPicPr>
                  <p:cNvPr id="256" name="Picture 255"/>
                  <p:cNvPicPr>
                    <a:picLocks noChangeAspect="1"/>
                  </p:cNvPicPr>
                  <p:nvPr/>
                </p:nvPicPr>
                <p:blipFill rotWithShape="1">
                  <a:blip r:embed="rId4"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57" name="Rectangle 256"/>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250" name="Group 249"/>
                <p:cNvGrpSpPr/>
                <p:nvPr/>
              </p:nvGrpSpPr>
              <p:grpSpPr>
                <a:xfrm>
                  <a:off x="-1" y="4451895"/>
                  <a:ext cx="778852" cy="631077"/>
                  <a:chOff x="2942264" y="552450"/>
                  <a:chExt cx="7100261" cy="5753100"/>
                </a:xfrm>
              </p:grpSpPr>
              <p:pic>
                <p:nvPicPr>
                  <p:cNvPr id="254" name="Picture 253"/>
                  <p:cNvPicPr>
                    <a:picLocks noChangeAspect="1"/>
                  </p:cNvPicPr>
                  <p:nvPr/>
                </p:nvPicPr>
                <p:blipFill rotWithShape="1">
                  <a:blip r:embed="rId4"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55" name="Rectangle 254"/>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grpSp>
        <p:grpSp>
          <p:nvGrpSpPr>
            <p:cNvPr id="299" name="Group 298"/>
            <p:cNvGrpSpPr/>
            <p:nvPr/>
          </p:nvGrpSpPr>
          <p:grpSpPr>
            <a:xfrm>
              <a:off x="1850962" y="4536375"/>
              <a:ext cx="852458" cy="527785"/>
              <a:chOff x="3780607" y="3155943"/>
              <a:chExt cx="852458" cy="527785"/>
            </a:xfrm>
          </p:grpSpPr>
          <p:sp>
            <p:nvSpPr>
              <p:cNvPr id="300" name="Rectangle 299"/>
              <p:cNvSpPr/>
              <p:nvPr/>
            </p:nvSpPr>
            <p:spPr bwMode="auto">
              <a:xfrm>
                <a:off x="3780607" y="3191837"/>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sp>
            <p:nvSpPr>
              <p:cNvPr id="301" name="Rectangle 300"/>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3200" dirty="0">
                    <a:solidFill>
                      <a:schemeClr val="accent5"/>
                    </a:solidFill>
                    <a:latin typeface="Segoe UI" panose="020B0502040204020203" pitchFamily="34" charset="0"/>
                    <a:sym typeface="Wingdings" pitchFamily="2" charset="2"/>
                  </a:rPr>
                  <a:t>:-)</a:t>
                </a:r>
                <a:endParaRPr lang="en-US" sz="2800" dirty="0">
                  <a:solidFill>
                    <a:schemeClr val="accent5"/>
                  </a:solidFill>
                  <a:latin typeface="Segoe UI" panose="020B0502040204020203" pitchFamily="34" charset="0"/>
                </a:endParaRPr>
              </a:p>
            </p:txBody>
          </p:sp>
        </p:grpSp>
      </p:grpSp>
      <p:grpSp>
        <p:nvGrpSpPr>
          <p:cNvPr id="10" name="Group 9"/>
          <p:cNvGrpSpPr/>
          <p:nvPr/>
        </p:nvGrpSpPr>
        <p:grpSpPr>
          <a:xfrm>
            <a:off x="-1" y="1"/>
            <a:ext cx="12183975" cy="983235"/>
            <a:chOff x="-1" y="0"/>
            <a:chExt cx="12180802" cy="983234"/>
          </a:xfrm>
          <a:solidFill>
            <a:srgbClr val="5B9BD5"/>
          </a:solidFill>
        </p:grpSpPr>
        <p:sp>
          <p:nvSpPr>
            <p:cNvPr id="191" name="Rectangle 190"/>
            <p:cNvSpPr/>
            <p:nvPr/>
          </p:nvSpPr>
          <p:spPr bwMode="auto">
            <a:xfrm>
              <a:off x="-1" y="0"/>
              <a:ext cx="8587620" cy="983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sp>
          <p:nvSpPr>
            <p:cNvPr id="201" name="Rectangle 200"/>
            <p:cNvSpPr/>
            <p:nvPr/>
          </p:nvSpPr>
          <p:spPr bwMode="auto">
            <a:xfrm>
              <a:off x="8550971" y="0"/>
              <a:ext cx="2174417" cy="30000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sp>
          <p:nvSpPr>
            <p:cNvPr id="211" name="Rectangle 210"/>
            <p:cNvSpPr/>
            <p:nvPr/>
          </p:nvSpPr>
          <p:spPr bwMode="auto">
            <a:xfrm>
              <a:off x="10677244" y="0"/>
              <a:ext cx="1503557" cy="983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88" name="Group 87"/>
          <p:cNvGrpSpPr/>
          <p:nvPr/>
        </p:nvGrpSpPr>
        <p:grpSpPr>
          <a:xfrm>
            <a:off x="3032633" y="1293203"/>
            <a:ext cx="7647392" cy="923394"/>
            <a:chOff x="3031844" y="1170370"/>
            <a:chExt cx="7645400" cy="923395"/>
          </a:xfrm>
        </p:grpSpPr>
        <p:grpSp>
          <p:nvGrpSpPr>
            <p:cNvPr id="20" name="Group 19"/>
            <p:cNvGrpSpPr/>
            <p:nvPr/>
          </p:nvGrpSpPr>
          <p:grpSpPr>
            <a:xfrm>
              <a:off x="3031844" y="1170370"/>
              <a:ext cx="7645400" cy="923395"/>
              <a:chOff x="2540230" y="5754872"/>
              <a:chExt cx="7645400" cy="923395"/>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sp>
            <p:nvSpPr>
              <p:cNvPr id="22" name="TextBox 21"/>
              <p:cNvSpPr txBox="1"/>
              <p:nvPr/>
            </p:nvSpPr>
            <p:spPr>
              <a:xfrm>
                <a:off x="9195029" y="5754872"/>
                <a:ext cx="990601" cy="923395"/>
              </a:xfrm>
              <a:prstGeom prst="rect">
                <a:avLst/>
              </a:prstGeom>
              <a:noFill/>
            </p:spPr>
            <p:txBody>
              <a:bodyPr wrap="square" lIns="0" tIns="0" rIns="0" bIns="0" rtlCol="0">
                <a:spAutoFit/>
              </a:bodyPr>
              <a:lstStyle>
                <a:defPPr>
                  <a:defRPr lang="en-US"/>
                </a:defPPr>
                <a:lvl1pPr algn="ctr" defTabSz="1218987">
                  <a:lnSpc>
                    <a:spcPct val="90000"/>
                  </a:lnSpc>
                  <a:spcBef>
                    <a:spcPct val="20000"/>
                  </a:spcBef>
                  <a:buSzPct val="80000"/>
                  <a:defRPr sz="6600">
                    <a:latin typeface="Segoe UI Light" pitchFamily="34" charset="0"/>
                  </a:defRPr>
                </a:lvl1pPr>
              </a:lstStyle>
              <a:p>
                <a:r>
                  <a:rPr lang="en-US" sz="6667" dirty="0">
                    <a:solidFill>
                      <a:schemeClr val="accent5"/>
                    </a:solidFill>
                  </a:rPr>
                  <a:t>1</a:t>
                </a:r>
              </a:p>
            </p:txBody>
          </p:sp>
          <p:sp>
            <p:nvSpPr>
              <p:cNvPr id="23" name="Rectangle 22"/>
              <p:cNvSpPr/>
              <p:nvPr/>
            </p:nvSpPr>
            <p:spPr bwMode="auto">
              <a:xfrm>
                <a:off x="2543998" y="6093146"/>
                <a:ext cx="750100"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grpSp>
        <p:sp>
          <p:nvSpPr>
            <p:cNvPr id="24" name="Rectangle 23"/>
            <p:cNvSpPr/>
            <p:nvPr/>
          </p:nvSpPr>
          <p:spPr bwMode="auto">
            <a:xfrm>
              <a:off x="3760131"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grpSp>
      <p:grpSp>
        <p:nvGrpSpPr>
          <p:cNvPr id="67" name="Group 66"/>
          <p:cNvGrpSpPr/>
          <p:nvPr/>
        </p:nvGrpSpPr>
        <p:grpSpPr>
          <a:xfrm>
            <a:off x="-1" y="5727780"/>
            <a:ext cx="12183975" cy="1046297"/>
            <a:chOff x="-5012461" y="5194194"/>
            <a:chExt cx="16023382" cy="1376363"/>
          </a:xfrm>
        </p:grpSpPr>
        <p:pic>
          <p:nvPicPr>
            <p:cNvPr id="68"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54553"/>
            <a:stretch/>
          </p:blipFill>
          <p:spPr bwMode="auto">
            <a:xfrm>
              <a:off x="-5012461" y="5194194"/>
              <a:ext cx="1447407"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54805"/>
            <a:stretch/>
          </p:blipFill>
          <p:spPr bwMode="auto">
            <a:xfrm>
              <a:off x="9571520" y="5194195"/>
              <a:ext cx="1439401" cy="1376362"/>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29" name="Title 1"/>
          <p:cNvSpPr txBox="1">
            <a:spLocks/>
          </p:cNvSpPr>
          <p:nvPr/>
        </p:nvSpPr>
        <p:spPr>
          <a:xfrm>
            <a:off x="6867996" y="473079"/>
            <a:ext cx="1589944"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dirty="0">
                <a:gradFill>
                  <a:gsLst>
                    <a:gs pos="0">
                      <a:srgbClr val="FFFFFF"/>
                    </a:gs>
                    <a:gs pos="100000">
                      <a:srgbClr val="FFFFFF"/>
                    </a:gs>
                  </a:gsLst>
                  <a:lin ang="5400000" scaled="0"/>
                </a:gradFill>
                <a:cs typeface="Segoe UI" panose="020B0502040204020203" pitchFamily="34" charset="0"/>
              </a:rPr>
              <a:t>shared</a:t>
            </a:r>
          </a:p>
        </p:txBody>
      </p:sp>
      <p:sp>
        <p:nvSpPr>
          <p:cNvPr id="130" name="Title 1"/>
          <p:cNvSpPr txBox="1">
            <a:spLocks/>
          </p:cNvSpPr>
          <p:nvPr/>
        </p:nvSpPr>
        <p:spPr>
          <a:xfrm>
            <a:off x="8684153" y="453415"/>
            <a:ext cx="1839112"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b="1" dirty="0">
                <a:solidFill>
                  <a:srgbClr val="0072C6"/>
                </a:solidFill>
                <a:cs typeface="Segoe UI" panose="020B0502040204020203" pitchFamily="34" charset="0"/>
              </a:rPr>
              <a:t>standard</a:t>
            </a:r>
          </a:p>
        </p:txBody>
      </p:sp>
      <p:cxnSp>
        <p:nvCxnSpPr>
          <p:cNvPr id="131" name="Straight Connector 130"/>
          <p:cNvCxnSpPr/>
          <p:nvPr/>
        </p:nvCxnSpPr>
        <p:spPr>
          <a:xfrm flipV="1">
            <a:off x="8589856" y="300008"/>
            <a:ext cx="0" cy="683227"/>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9861" y="300008"/>
            <a:ext cx="209016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80025" y="300013"/>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80030" y="983233"/>
            <a:ext cx="151197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9856"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30526" y="2633151"/>
            <a:ext cx="2372865"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sp>
          <p:nvSpPr>
            <p:cNvPr id="138" name="TextBox 137"/>
            <p:cNvSpPr txBox="1"/>
            <p:nvPr/>
          </p:nvSpPr>
          <p:spPr>
            <a:xfrm>
              <a:off x="5014374" y="2791511"/>
              <a:ext cx="2217914"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latin typeface="Segoe UI" panose="020B0502040204020203" pitchFamily="34" charset="0"/>
                </a:rPr>
                <a:t>Standard instance</a:t>
              </a:r>
            </a:p>
          </p:txBody>
        </p:sp>
      </p:grpSp>
      <p:sp>
        <p:nvSpPr>
          <p:cNvPr id="4" name="Rectangle 3"/>
          <p:cNvSpPr/>
          <p:nvPr/>
        </p:nvSpPr>
        <p:spPr bwMode="auto">
          <a:xfrm>
            <a:off x="8589861" y="300008"/>
            <a:ext cx="2090169" cy="767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nvGrpSpPr>
          <p:cNvPr id="144" name="Group 143"/>
          <p:cNvGrpSpPr/>
          <p:nvPr/>
        </p:nvGrpSpPr>
        <p:grpSpPr>
          <a:xfrm>
            <a:off x="6236450" y="3291438"/>
            <a:ext cx="2161017" cy="1572959"/>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solidFill>
                    <a:schemeClr val="accent5"/>
                  </a:solidFill>
                  <a:latin typeface="Segoe UI" panose="020B0502040204020203" pitchFamily="34" charset="0"/>
                  <a:sym typeface="Wingdings" pitchFamily="2" charset="2"/>
                </a:rPr>
                <a:t>:-)</a:t>
              </a:r>
              <a:endParaRPr lang="en-US" sz="4800" dirty="0">
                <a:solidFill>
                  <a:schemeClr val="accent5"/>
                </a:solidFill>
                <a:latin typeface="Segoe UI" panose="020B0502040204020203" pitchFamily="34" charset="0"/>
              </a:endParaRPr>
            </a:p>
          </p:txBody>
        </p:sp>
      </p:grpSp>
      <p:grpSp>
        <p:nvGrpSpPr>
          <p:cNvPr id="305" name="Group 304"/>
          <p:cNvGrpSpPr/>
          <p:nvPr/>
        </p:nvGrpSpPr>
        <p:grpSpPr>
          <a:xfrm>
            <a:off x="3760706" y="3762627"/>
            <a:ext cx="866389" cy="631079"/>
            <a:chOff x="5633504" y="3707933"/>
            <a:chExt cx="866164" cy="631078"/>
          </a:xfrm>
        </p:grpSpPr>
        <p:grpSp>
          <p:nvGrpSpPr>
            <p:cNvPr id="306" name="Group 305"/>
            <p:cNvGrpSpPr/>
            <p:nvPr/>
          </p:nvGrpSpPr>
          <p:grpSpPr>
            <a:xfrm>
              <a:off x="5633504" y="3707933"/>
              <a:ext cx="866164" cy="631078"/>
              <a:chOff x="2146300" y="552450"/>
              <a:chExt cx="7896225" cy="5753100"/>
            </a:xfrm>
          </p:grpSpPr>
          <p:pic>
            <p:nvPicPr>
              <p:cNvPr id="308" name="Picture 3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309" name="Rectangle 308"/>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sp>
          <p:nvSpPr>
            <p:cNvPr id="307" name="Rectangle 306"/>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3200" dirty="0">
                  <a:solidFill>
                    <a:schemeClr val="accent5"/>
                  </a:solidFill>
                  <a:latin typeface="Segoe UI" panose="020B0502040204020203" pitchFamily="34" charset="0"/>
                  <a:sym typeface="Wingdings" pitchFamily="2" charset="2"/>
                </a:rPr>
                <a:t>:-)</a:t>
              </a:r>
              <a:endParaRPr lang="en-US" sz="2800" dirty="0">
                <a:solidFill>
                  <a:schemeClr val="accent5"/>
                </a:solidFill>
                <a:latin typeface="Segoe UI" panose="020B0502040204020203" pitchFamily="34" charset="0"/>
              </a:endParaRPr>
            </a:p>
          </p:txBody>
        </p:sp>
      </p:grpSp>
      <p:grpSp>
        <p:nvGrpSpPr>
          <p:cNvPr id="310" name="Group 309"/>
          <p:cNvGrpSpPr/>
          <p:nvPr/>
        </p:nvGrpSpPr>
        <p:grpSpPr>
          <a:xfrm>
            <a:off x="3032633" y="1292730"/>
            <a:ext cx="7686826" cy="923394"/>
            <a:chOff x="3031844" y="1169898"/>
            <a:chExt cx="7684823" cy="923395"/>
          </a:xfrm>
        </p:grpSpPr>
        <p:grpSp>
          <p:nvGrpSpPr>
            <p:cNvPr id="314" name="Group 313"/>
            <p:cNvGrpSpPr/>
            <p:nvPr/>
          </p:nvGrpSpPr>
          <p:grpSpPr>
            <a:xfrm>
              <a:off x="3031844" y="1169898"/>
              <a:ext cx="7684823" cy="923395"/>
              <a:chOff x="2540230" y="5754400"/>
              <a:chExt cx="7684823" cy="923395"/>
            </a:xfrm>
          </p:grpSpPr>
          <p:sp>
            <p:nvSpPr>
              <p:cNvPr id="316" name="TextBox 315"/>
              <p:cNvSpPr txBox="1"/>
              <p:nvPr/>
            </p:nvSpPr>
            <p:spPr>
              <a:xfrm>
                <a:off x="9234452" y="5754400"/>
                <a:ext cx="990601" cy="923395"/>
              </a:xfrm>
              <a:prstGeom prst="rect">
                <a:avLst/>
              </a:prstGeom>
              <a:noFill/>
            </p:spPr>
            <p:txBody>
              <a:bodyPr wrap="square" lIns="0" tIns="0" rIns="0" bIns="0" rtlCol="0">
                <a:spAutoFit/>
              </a:bodyPr>
              <a:lstStyle>
                <a:defPPr>
                  <a:defRPr lang="en-US"/>
                </a:defPPr>
                <a:lvl1pPr algn="ctr" defTabSz="1218987">
                  <a:lnSpc>
                    <a:spcPct val="90000"/>
                  </a:lnSpc>
                  <a:spcBef>
                    <a:spcPct val="20000"/>
                  </a:spcBef>
                  <a:buSzPct val="80000"/>
                  <a:defRPr sz="6600">
                    <a:latin typeface="Segoe UI Light" pitchFamily="34" charset="0"/>
                  </a:defRPr>
                </a:lvl1pPr>
              </a:lstStyle>
              <a:p>
                <a:r>
                  <a:rPr lang="en-US" sz="6667" dirty="0">
                    <a:solidFill>
                      <a:schemeClr val="accent5"/>
                    </a:solidFill>
                  </a:rPr>
                  <a:t>0</a:t>
                </a:r>
              </a:p>
            </p:txBody>
          </p:sp>
          <p:sp>
            <p:nvSpPr>
              <p:cNvPr id="315" name="Rectangle 314"/>
              <p:cNvSpPr/>
              <p:nvPr/>
            </p:nvSpPr>
            <p:spPr bwMode="auto">
              <a:xfrm>
                <a:off x="2540230" y="6093147"/>
                <a:ext cx="6654800" cy="262467"/>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sp>
            <p:nvSpPr>
              <p:cNvPr id="317" name="Rectangle 316"/>
              <p:cNvSpPr/>
              <p:nvPr/>
            </p:nvSpPr>
            <p:spPr bwMode="auto">
              <a:xfrm>
                <a:off x="2543998" y="6093146"/>
                <a:ext cx="26459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grpSp>
        <p:sp>
          <p:nvSpPr>
            <p:cNvPr id="312" name="Rectangle 311"/>
            <p:cNvSpPr/>
            <p:nvPr/>
          </p:nvSpPr>
          <p:spPr bwMode="auto">
            <a:xfrm>
              <a:off x="316491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grpSp>
      <p:sp>
        <p:nvSpPr>
          <p:cNvPr id="125" name="Title 1"/>
          <p:cNvSpPr txBox="1">
            <a:spLocks/>
          </p:cNvSpPr>
          <p:nvPr/>
        </p:nvSpPr>
        <p:spPr>
          <a:xfrm>
            <a:off x="1222396" y="1533590"/>
            <a:ext cx="1589944" cy="443198"/>
          </a:xfrm>
          <a:prstGeom prst="rect">
            <a:avLst/>
          </a:prstGeom>
        </p:spPr>
        <p:txBody>
          <a:bodyPr vert="horz" wrap="square" lIns="0" tIns="0" rIns="0" bIns="0" rtlCol="0" anchor="t">
            <a:spAutoFit/>
          </a:bodyPr>
          <a:lstStyle>
            <a:defPPr>
              <a:defRPr lang="en-US"/>
            </a:defPPr>
            <a:lvl1pPr algn="r">
              <a:lnSpc>
                <a:spcPct val="90000"/>
              </a:lnSpc>
              <a:spcBef>
                <a:spcPct val="0"/>
              </a:spcBef>
              <a:buNone/>
              <a:tabLst>
                <a:tab pos="1089025" algn="l"/>
              </a:tabLst>
              <a:defRPr sz="3200" b="0" cap="none" spc="-100" baseline="0">
                <a:ln w="3175">
                  <a:noFill/>
                </a:ln>
                <a:effectLst/>
                <a:latin typeface="Segoe UI" pitchFamily="34" charset="0"/>
                <a:ea typeface="Segoe UI" pitchFamily="34" charset="0"/>
                <a:cs typeface="Segoe UI" pitchFamily="34" charset="0"/>
              </a:defRPr>
            </a:lvl1pPr>
          </a:lstStyle>
          <a:p>
            <a:pPr defTabSz="914348"/>
            <a:r>
              <a:rPr lang="en-US" dirty="0">
                <a:solidFill>
                  <a:schemeClr val="accent5"/>
                </a:solidFill>
              </a:rPr>
              <a:t>standard</a:t>
            </a:r>
            <a:endParaRPr sz="4267" dirty="0">
              <a:solidFill>
                <a:schemeClr val="accent5"/>
              </a:solidFill>
            </a:endParaRPr>
          </a:p>
        </p:txBody>
      </p:sp>
      <p:sp>
        <p:nvSpPr>
          <p:cNvPr id="3" name="Title 2"/>
          <p:cNvSpPr>
            <a:spLocks noGrp="1"/>
          </p:cNvSpPr>
          <p:nvPr>
            <p:ph type="title"/>
          </p:nvPr>
        </p:nvSpPr>
        <p:spPr>
          <a:xfrm>
            <a:off x="234769" y="185131"/>
            <a:ext cx="11653523" cy="912980"/>
          </a:xfrm>
        </p:spPr>
        <p:txBody>
          <a:bodyPr>
            <a:normAutofit/>
          </a:bodyPr>
          <a:lstStyle/>
          <a:p>
            <a:r>
              <a:rPr lang="en-US" dirty="0">
                <a:gradFill>
                  <a:gsLst>
                    <a:gs pos="0">
                      <a:srgbClr val="FFFFFF"/>
                    </a:gs>
                    <a:gs pos="100000">
                      <a:srgbClr val="FFFFFF"/>
                    </a:gs>
                  </a:gsLst>
                  <a:lin ang="5400000" scaled="0"/>
                </a:gradFill>
              </a:rPr>
              <a:t>web apps </a:t>
            </a:r>
          </a:p>
        </p:txBody>
      </p:sp>
    </p:spTree>
    <p:extLst>
      <p:ext uri="{BB962C8B-B14F-4D97-AF65-F5344CB8AC3E}">
        <p14:creationId xmlns:p14="http://schemas.microsoft.com/office/powerpoint/2010/main" val="146873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par>
                                <p:cTn id="12" presetID="10" presetClass="exit" presetSubtype="0" fill="hold" nodeType="withEffect">
                                  <p:stCondLst>
                                    <p:cond delay="750"/>
                                  </p:stCondLst>
                                  <p:childTnLst>
                                    <p:animEffect transition="out" filter="fade">
                                      <p:cBhvr>
                                        <p:cTn id="13" dur="500"/>
                                        <p:tgtEl>
                                          <p:spTgt spid="310"/>
                                        </p:tgtEl>
                                      </p:cBhvr>
                                    </p:animEffect>
                                    <p:set>
                                      <p:cBhvr>
                                        <p:cTn id="14" dur="1" fill="hold">
                                          <p:stCondLst>
                                            <p:cond delay="499"/>
                                          </p:stCondLst>
                                        </p:cTn>
                                        <p:tgtEl>
                                          <p:spTgt spid="310"/>
                                        </p:tgtEl>
                                        <p:attrNameLst>
                                          <p:attrName>style.visibility</p:attrName>
                                        </p:attrNameLst>
                                      </p:cBhvr>
                                      <p:to>
                                        <p:strVal val="hidden"/>
                                      </p:to>
                                    </p:se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p:stCondLst>
                              <p:cond delay="2250"/>
                            </p:stCondLst>
                            <p:childTnLst>
                              <p:par>
                                <p:cTn id="20" presetID="63" presetClass="path" presetSubtype="0" accel="50000" decel="50000" fill="hold" nodeType="afterEffect">
                                  <p:stCondLst>
                                    <p:cond delay="0"/>
                                  </p:stCondLst>
                                  <p:childTnLst>
                                    <p:animMotion origin="layout" path="M -4.23453E-6 4.19056E-6 L 0.25772 4.19056E-6 " pathEditMode="relative" rAng="0" ptsTypes="AA">
                                      <p:cBhvr>
                                        <p:cTn id="21" dur="2000" fill="hold"/>
                                        <p:tgtEl>
                                          <p:spTgt spid="305"/>
                                        </p:tgtEl>
                                        <p:attrNameLst>
                                          <p:attrName>ppt_x</p:attrName>
                                          <p:attrName>ppt_y</p:attrName>
                                        </p:attrNameLst>
                                      </p:cBhvr>
                                      <p:rCtr x="12886" y="0"/>
                                    </p:animMotion>
                                  </p:childTnLst>
                                </p:cTn>
                              </p:par>
                            </p:childTnLst>
                          </p:cTn>
                        </p:par>
                        <p:par>
                          <p:cTn id="22" fill="hold">
                            <p:stCondLst>
                              <p:cond delay="4250"/>
                            </p:stCondLst>
                            <p:childTnLst>
                              <p:par>
                                <p:cTn id="23" presetID="10" presetClass="exit" presetSubtype="0" fill="hold" nodeType="after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144"/>
                                        </p:tgtEl>
                                        <p:attrNameLst>
                                          <p:attrName>style.visibility</p:attrName>
                                        </p:attrNameLst>
                                      </p:cBhvr>
                                      <p:to>
                                        <p:strVal val="visible"/>
                                      </p:to>
                                    </p:set>
                                    <p:anim calcmode="lin" valueType="num">
                                      <p:cBhvr>
                                        <p:cTn id="28" dur="1250" fill="hold"/>
                                        <p:tgtEl>
                                          <p:spTgt spid="144"/>
                                        </p:tgtEl>
                                        <p:attrNameLst>
                                          <p:attrName>ppt_w</p:attrName>
                                        </p:attrNameLst>
                                      </p:cBhvr>
                                      <p:tavLst>
                                        <p:tav tm="0">
                                          <p:val>
                                            <p:fltVal val="0"/>
                                          </p:val>
                                        </p:tav>
                                        <p:tav tm="100000">
                                          <p:val>
                                            <p:strVal val="#ppt_w"/>
                                          </p:val>
                                        </p:tav>
                                      </p:tavLst>
                                    </p:anim>
                                    <p:anim calcmode="lin" valueType="num">
                                      <p:cBhvr>
                                        <p:cTn id="29" dur="1250" fill="hold"/>
                                        <p:tgtEl>
                                          <p:spTgt spid="144"/>
                                        </p:tgtEl>
                                        <p:attrNameLst>
                                          <p:attrName>ppt_h</p:attrName>
                                        </p:attrNameLst>
                                      </p:cBhvr>
                                      <p:tavLst>
                                        <p:tav tm="0">
                                          <p:val>
                                            <p:fltVal val="0"/>
                                          </p:val>
                                        </p:tav>
                                        <p:tav tm="100000">
                                          <p:val>
                                            <p:strVal val="#ppt_h"/>
                                          </p:val>
                                        </p:tav>
                                      </p:tavLst>
                                    </p:anim>
                                    <p:animEffect transition="in" filter="fade">
                                      <p:cBhvr>
                                        <p:cTn id="30" dur="1250"/>
                                        <p:tgtEl>
                                          <p:spTgt spid="144"/>
                                        </p:tgtEl>
                                      </p:cBhvr>
                                    </p:animEffect>
                                  </p:childTnLst>
                                </p:cTn>
                              </p:par>
                              <p:par>
                                <p:cTn id="31" presetID="10" presetClass="exit" presetSubtype="0" fill="hold" nodeType="withEffect">
                                  <p:stCondLst>
                                    <p:cond delay="0"/>
                                  </p:stCondLst>
                                  <p:childTnLst>
                                    <p:animEffect transition="out" filter="fade">
                                      <p:cBhvr>
                                        <p:cTn id="32" dur="1250"/>
                                        <p:tgtEl>
                                          <p:spTgt spid="305"/>
                                        </p:tgtEl>
                                      </p:cBhvr>
                                    </p:animEffect>
                                    <p:set>
                                      <p:cBhvr>
                                        <p:cTn id="33" dur="1" fill="hold">
                                          <p:stCondLst>
                                            <p:cond delay="1249"/>
                                          </p:stCondLst>
                                        </p:cTn>
                                        <p:tgtEl>
                                          <p:spTgt spid="3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6130526" y="2643751"/>
            <a:ext cx="2372865" cy="2928764"/>
            <a:chOff x="7389812" y="2633150"/>
            <a:chExt cx="2372247" cy="2928764"/>
          </a:xfrm>
        </p:grpSpPr>
        <p:grpSp>
          <p:nvGrpSpPr>
            <p:cNvPr id="122" name="Group 121"/>
            <p:cNvGrpSpPr/>
            <p:nvPr/>
          </p:nvGrpSpPr>
          <p:grpSpPr>
            <a:xfrm>
              <a:off x="738981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sp>
            <p:nvSpPr>
              <p:cNvPr id="149" name="TextBox 148"/>
              <p:cNvSpPr txBox="1"/>
              <p:nvPr/>
            </p:nvSpPr>
            <p:spPr>
              <a:xfrm>
                <a:off x="5014374" y="2791511"/>
                <a:ext cx="2217914"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latin typeface="Segoe UI" panose="020B0502040204020203" pitchFamily="34" charset="0"/>
                  </a:rPr>
                  <a:t>Standard instance</a:t>
                </a:r>
              </a:p>
            </p:txBody>
          </p:sp>
        </p:grpSp>
        <p:grpSp>
          <p:nvGrpSpPr>
            <p:cNvPr id="123" name="Group 122"/>
            <p:cNvGrpSpPr/>
            <p:nvPr/>
          </p:nvGrpSpPr>
          <p:grpSpPr>
            <a:xfrm>
              <a:off x="750207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gradFill>
                      <a:gsLst>
                        <a:gs pos="0">
                          <a:srgbClr val="FFFFFF"/>
                        </a:gs>
                        <a:gs pos="100000">
                          <a:srgbClr val="FFFFFF"/>
                        </a:gs>
                      </a:gsLst>
                      <a:lin ang="5400000" scaled="0"/>
                    </a:gradFill>
                    <a:latin typeface="Segoe UI" panose="020B0502040204020203" pitchFamily="34" charset="0"/>
                    <a:sym typeface="Wingdings" pitchFamily="2" charset="2"/>
                  </a:rPr>
                  <a:t>:-)</a:t>
                </a:r>
                <a:endParaRPr lang="en-US" sz="4800" dirty="0">
                  <a:gradFill>
                    <a:gsLst>
                      <a:gs pos="0">
                        <a:srgbClr val="FFFFFF"/>
                      </a:gs>
                      <a:gs pos="100000">
                        <a:srgbClr val="FFFFFF"/>
                      </a:gs>
                    </a:gsLst>
                    <a:lin ang="5400000" scaled="0"/>
                  </a:gradFill>
                  <a:latin typeface="Segoe UI" panose="020B0502040204020203" pitchFamily="34" charset="0"/>
                </a:endParaRPr>
              </a:p>
            </p:txBody>
          </p:sp>
        </p:grpSp>
      </p:grpSp>
      <p:grpSp>
        <p:nvGrpSpPr>
          <p:cNvPr id="42" name="Group 41"/>
          <p:cNvGrpSpPr/>
          <p:nvPr/>
        </p:nvGrpSpPr>
        <p:grpSpPr>
          <a:xfrm>
            <a:off x="-1" y="1"/>
            <a:ext cx="12183975" cy="983235"/>
            <a:chOff x="-1" y="0"/>
            <a:chExt cx="12180802" cy="983234"/>
          </a:xfrm>
          <a:solidFill>
            <a:srgbClr val="5B9BD5"/>
          </a:solidFill>
        </p:grpSpPr>
        <p:sp>
          <p:nvSpPr>
            <p:cNvPr id="43" name="Rectangle 42"/>
            <p:cNvSpPr/>
            <p:nvPr/>
          </p:nvSpPr>
          <p:spPr bwMode="auto">
            <a:xfrm>
              <a:off x="-1" y="0"/>
              <a:ext cx="8587620" cy="983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sp>
          <p:nvSpPr>
            <p:cNvPr id="44" name="Rectangle 43"/>
            <p:cNvSpPr/>
            <p:nvPr/>
          </p:nvSpPr>
          <p:spPr bwMode="auto">
            <a:xfrm>
              <a:off x="8550971" y="0"/>
              <a:ext cx="2174417" cy="30000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sp>
          <p:nvSpPr>
            <p:cNvPr id="45" name="Rectangle 44"/>
            <p:cNvSpPr/>
            <p:nvPr/>
          </p:nvSpPr>
          <p:spPr bwMode="auto">
            <a:xfrm>
              <a:off x="10677244" y="0"/>
              <a:ext cx="1503557" cy="983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grpSp>
        <p:nvGrpSpPr>
          <p:cNvPr id="88" name="Group 87"/>
          <p:cNvGrpSpPr/>
          <p:nvPr/>
        </p:nvGrpSpPr>
        <p:grpSpPr>
          <a:xfrm>
            <a:off x="2997007" y="1293203"/>
            <a:ext cx="7647392" cy="923394"/>
            <a:chOff x="3031844" y="1170370"/>
            <a:chExt cx="7645400" cy="923395"/>
          </a:xfrm>
        </p:grpSpPr>
        <p:grpSp>
          <p:nvGrpSpPr>
            <p:cNvPr id="20" name="Group 19"/>
            <p:cNvGrpSpPr/>
            <p:nvPr/>
          </p:nvGrpSpPr>
          <p:grpSpPr>
            <a:xfrm>
              <a:off x="3031844" y="1170370"/>
              <a:ext cx="7645400" cy="923395"/>
              <a:chOff x="2540230" y="5754872"/>
              <a:chExt cx="7645400" cy="923395"/>
            </a:xfrm>
          </p:grpSpPr>
          <p:sp>
            <p:nvSpPr>
              <p:cNvPr id="22" name="TextBox 21"/>
              <p:cNvSpPr txBox="1"/>
              <p:nvPr/>
            </p:nvSpPr>
            <p:spPr>
              <a:xfrm>
                <a:off x="9195029" y="5754872"/>
                <a:ext cx="990601" cy="923395"/>
              </a:xfrm>
              <a:prstGeom prst="rect">
                <a:avLst/>
              </a:prstGeom>
              <a:noFill/>
            </p:spPr>
            <p:txBody>
              <a:bodyPr wrap="square" lIns="0" tIns="0" rIns="0" bIns="0" rtlCol="0">
                <a:spAutoFit/>
              </a:bodyPr>
              <a:lstStyle>
                <a:defPPr>
                  <a:defRPr lang="en-US"/>
                </a:defPPr>
                <a:lvl1pPr algn="ctr" defTabSz="1218987">
                  <a:lnSpc>
                    <a:spcPct val="90000"/>
                  </a:lnSpc>
                  <a:spcBef>
                    <a:spcPct val="20000"/>
                  </a:spcBef>
                  <a:buSzPct val="80000"/>
                  <a:defRPr sz="6600">
                    <a:latin typeface="Segoe UI Light" pitchFamily="34" charset="0"/>
                  </a:defRPr>
                </a:lvl1pPr>
              </a:lstStyle>
              <a:p>
                <a:r>
                  <a:rPr lang="en-US" sz="6667" dirty="0">
                    <a:solidFill>
                      <a:schemeClr val="accent5"/>
                    </a:solidFill>
                  </a:rPr>
                  <a:t>2</a:t>
                </a:r>
              </a:p>
            </p:txBody>
          </p:sp>
          <p:sp>
            <p:nvSpPr>
              <p:cNvPr id="21" name="Rectangle 20"/>
              <p:cNvSpPr/>
              <p:nvPr/>
            </p:nvSpPr>
            <p:spPr bwMode="auto">
              <a:xfrm>
                <a:off x="2540230" y="6093147"/>
                <a:ext cx="6654800" cy="262467"/>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grpSp>
      <p:grpSp>
        <p:nvGrpSpPr>
          <p:cNvPr id="67" name="Group 66"/>
          <p:cNvGrpSpPr/>
          <p:nvPr/>
        </p:nvGrpSpPr>
        <p:grpSpPr>
          <a:xfrm>
            <a:off x="-1" y="5727780"/>
            <a:ext cx="12192001" cy="1046297"/>
            <a:chOff x="-5012461" y="5194194"/>
            <a:chExt cx="16033937" cy="1376363"/>
          </a:xfrm>
        </p:grpSpPr>
        <p:pic>
          <p:nvPicPr>
            <p:cNvPr id="6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4553"/>
            <a:stretch/>
          </p:blipFill>
          <p:spPr bwMode="auto">
            <a:xfrm>
              <a:off x="-5012461" y="5194194"/>
              <a:ext cx="1447407"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4473"/>
            <a:stretch/>
          </p:blipFill>
          <p:spPr bwMode="auto">
            <a:xfrm>
              <a:off x="9571520" y="5194195"/>
              <a:ext cx="1449956" cy="1376362"/>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29" name="Title 1"/>
          <p:cNvSpPr txBox="1">
            <a:spLocks/>
          </p:cNvSpPr>
          <p:nvPr/>
        </p:nvSpPr>
        <p:spPr>
          <a:xfrm>
            <a:off x="6867996" y="473079"/>
            <a:ext cx="1589944"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dirty="0">
                <a:gradFill>
                  <a:gsLst>
                    <a:gs pos="0">
                      <a:srgbClr val="FFFFFF"/>
                    </a:gs>
                    <a:gs pos="100000">
                      <a:srgbClr val="FFFFFF"/>
                    </a:gs>
                  </a:gsLst>
                  <a:lin ang="5400000" scaled="0"/>
                </a:gradFill>
                <a:cs typeface="Segoe UI" panose="020B0502040204020203" pitchFamily="34" charset="0"/>
              </a:rPr>
              <a:t>shared</a:t>
            </a:r>
          </a:p>
        </p:txBody>
      </p:sp>
      <p:sp>
        <p:nvSpPr>
          <p:cNvPr id="130" name="Title 1"/>
          <p:cNvSpPr txBox="1">
            <a:spLocks/>
          </p:cNvSpPr>
          <p:nvPr/>
        </p:nvSpPr>
        <p:spPr>
          <a:xfrm>
            <a:off x="8684153" y="453415"/>
            <a:ext cx="1839112"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b="1" dirty="0">
                <a:cs typeface="Segoe UI" panose="020B0502040204020203" pitchFamily="34" charset="0"/>
              </a:rPr>
              <a:t>standard</a:t>
            </a:r>
          </a:p>
        </p:txBody>
      </p:sp>
      <p:cxnSp>
        <p:nvCxnSpPr>
          <p:cNvPr id="131" name="Straight Connector 130"/>
          <p:cNvCxnSpPr/>
          <p:nvPr/>
        </p:nvCxnSpPr>
        <p:spPr>
          <a:xfrm flipV="1">
            <a:off x="8589856" y="300008"/>
            <a:ext cx="0" cy="683227"/>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9861" y="300008"/>
            <a:ext cx="209016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80025" y="300013"/>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80030" y="983233"/>
            <a:ext cx="151197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9856"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30526" y="2633151"/>
            <a:ext cx="2372865"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sp>
          <p:nvSpPr>
            <p:cNvPr id="138" name="TextBox 137"/>
            <p:cNvSpPr txBox="1"/>
            <p:nvPr/>
          </p:nvSpPr>
          <p:spPr>
            <a:xfrm>
              <a:off x="5014374" y="2791511"/>
              <a:ext cx="2217914"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solidFill>
                    <a:schemeClr val="accent5"/>
                  </a:solidFill>
                  <a:latin typeface="Segoe UI" panose="020B0502040204020203" pitchFamily="34" charset="0"/>
                </a:rPr>
                <a:t>Standard instance</a:t>
              </a:r>
            </a:p>
          </p:txBody>
        </p:sp>
      </p:grpSp>
      <p:grpSp>
        <p:nvGrpSpPr>
          <p:cNvPr id="144" name="Group 143"/>
          <p:cNvGrpSpPr/>
          <p:nvPr/>
        </p:nvGrpSpPr>
        <p:grpSpPr>
          <a:xfrm>
            <a:off x="6251197" y="3291439"/>
            <a:ext cx="2161017" cy="1572959"/>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solidFill>
                    <a:schemeClr val="accent5"/>
                  </a:solidFill>
                  <a:latin typeface="Segoe UI" panose="020B0502040204020203" pitchFamily="34" charset="0"/>
                  <a:sym typeface="Wingdings" pitchFamily="2" charset="2"/>
                </a:rPr>
                <a:t>:-)</a:t>
              </a:r>
              <a:endParaRPr lang="en-US" sz="4800" dirty="0">
                <a:solidFill>
                  <a:schemeClr val="accent5"/>
                </a:solidFill>
                <a:latin typeface="Segoe UI" panose="020B0502040204020203" pitchFamily="34" charset="0"/>
              </a:endParaRPr>
            </a:p>
          </p:txBody>
        </p:sp>
      </p:grpSp>
      <p:sp>
        <p:nvSpPr>
          <p:cNvPr id="46" name="Title 1"/>
          <p:cNvSpPr txBox="1">
            <a:spLocks/>
          </p:cNvSpPr>
          <p:nvPr/>
        </p:nvSpPr>
        <p:spPr>
          <a:xfrm>
            <a:off x="1186770" y="1533590"/>
            <a:ext cx="1589944" cy="443198"/>
          </a:xfrm>
          <a:prstGeom prst="rect">
            <a:avLst/>
          </a:prstGeom>
        </p:spPr>
        <p:txBody>
          <a:bodyPr vert="horz" wrap="square" lIns="0" tIns="0" rIns="0" bIns="0" rtlCol="0" anchor="t">
            <a:spAutoFit/>
          </a:bodyPr>
          <a:lstStyle>
            <a:defPPr>
              <a:defRPr lang="en-US"/>
            </a:defPPr>
            <a:lvl1pPr algn="r">
              <a:lnSpc>
                <a:spcPct val="90000"/>
              </a:lnSpc>
              <a:spcBef>
                <a:spcPct val="0"/>
              </a:spcBef>
              <a:buNone/>
              <a:tabLst>
                <a:tab pos="1089025" algn="l"/>
              </a:tabLst>
              <a:defRPr sz="3200" b="0" cap="none" spc="-100" baseline="0">
                <a:ln w="3175">
                  <a:noFill/>
                </a:ln>
                <a:effectLst/>
                <a:latin typeface="Segoe UI" pitchFamily="34" charset="0"/>
                <a:ea typeface="Segoe UI" pitchFamily="34" charset="0"/>
                <a:cs typeface="Segoe UI" pitchFamily="34" charset="0"/>
              </a:defRPr>
            </a:lvl1pPr>
          </a:lstStyle>
          <a:p>
            <a:pPr defTabSz="914348"/>
            <a:r>
              <a:rPr lang="en-US" dirty="0">
                <a:solidFill>
                  <a:schemeClr val="accent5"/>
                </a:solidFill>
              </a:rPr>
              <a:t>standard</a:t>
            </a:r>
            <a:endParaRPr sz="4267" dirty="0">
              <a:solidFill>
                <a:schemeClr val="accent5"/>
              </a:solidFill>
            </a:endParaRPr>
          </a:p>
        </p:txBody>
      </p:sp>
      <p:sp>
        <p:nvSpPr>
          <p:cNvPr id="3" name="Title 2"/>
          <p:cNvSpPr>
            <a:spLocks noGrp="1"/>
          </p:cNvSpPr>
          <p:nvPr>
            <p:ph type="title"/>
          </p:nvPr>
        </p:nvSpPr>
        <p:spPr>
          <a:xfrm>
            <a:off x="269238" y="197428"/>
            <a:ext cx="11653523" cy="912980"/>
          </a:xfrm>
        </p:spPr>
        <p:txBody>
          <a:bodyPr>
            <a:normAutofit/>
          </a:bodyPr>
          <a:lstStyle/>
          <a:p>
            <a:r>
              <a:rPr lang="en-US" dirty="0">
                <a:gradFill>
                  <a:gsLst>
                    <a:gs pos="0">
                      <a:srgbClr val="FFFFFF"/>
                    </a:gs>
                    <a:gs pos="100000">
                      <a:srgbClr val="FFFFFF"/>
                    </a:gs>
                  </a:gsLst>
                  <a:lin ang="5400000" scaled="0"/>
                </a:gradFill>
              </a:rPr>
              <a:t>web apps</a:t>
            </a:r>
          </a:p>
        </p:txBody>
      </p:sp>
    </p:spTree>
    <p:extLst>
      <p:ext uri="{BB962C8B-B14F-4D97-AF65-F5344CB8AC3E}">
        <p14:creationId xmlns:p14="http://schemas.microsoft.com/office/powerpoint/2010/main" val="371557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63" presetClass="path" presetSubtype="0" accel="50000" decel="50000" fill="hold" nodeType="withEffect">
                                  <p:stCondLst>
                                    <p:cond delay="0"/>
                                  </p:stCondLst>
                                  <p:childTnLst>
                                    <p:animMotion origin="layout" path="M -4.46659E-6 -1.01758E-6 L 0.20347 -1.01758E-6 " pathEditMode="relative" rAng="0" ptsTypes="AA">
                                      <p:cBhvr>
                                        <p:cTn id="9" dur="2000" fill="hold"/>
                                        <p:tgtEl>
                                          <p:spTgt spid="121"/>
                                        </p:tgtEl>
                                        <p:attrNameLst>
                                          <p:attrName>ppt_x</p:attrName>
                                          <p:attrName>ppt_y</p:attrName>
                                        </p:attrNameLst>
                                      </p:cBhvr>
                                      <p:rCtr x="101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1" y="1"/>
            <a:ext cx="12183975" cy="983235"/>
            <a:chOff x="-1" y="0"/>
            <a:chExt cx="12180802" cy="983234"/>
          </a:xfrm>
          <a:solidFill>
            <a:srgbClr val="5B9BD5"/>
          </a:solidFill>
        </p:grpSpPr>
        <p:sp>
          <p:nvSpPr>
            <p:cNvPr id="96" name="Rectangle 95"/>
            <p:cNvSpPr/>
            <p:nvPr/>
          </p:nvSpPr>
          <p:spPr bwMode="auto">
            <a:xfrm>
              <a:off x="-1" y="0"/>
              <a:ext cx="8587620" cy="983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sp>
          <p:nvSpPr>
            <p:cNvPr id="97" name="Rectangle 96"/>
            <p:cNvSpPr/>
            <p:nvPr/>
          </p:nvSpPr>
          <p:spPr bwMode="auto">
            <a:xfrm>
              <a:off x="8550971" y="0"/>
              <a:ext cx="2174417" cy="30000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sp>
          <p:nvSpPr>
            <p:cNvPr id="98" name="Rectangle 97"/>
            <p:cNvSpPr/>
            <p:nvPr/>
          </p:nvSpPr>
          <p:spPr bwMode="auto">
            <a:xfrm>
              <a:off x="10677244" y="0"/>
              <a:ext cx="1503557" cy="983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latin typeface="Segoe UI" panose="020B0502040204020203" pitchFamily="34" charset="0"/>
              </a:endParaRPr>
            </a:p>
          </p:txBody>
        </p:sp>
      </p:grpSp>
      <p:sp>
        <p:nvSpPr>
          <p:cNvPr id="21" name="Rectangle 20"/>
          <p:cNvSpPr/>
          <p:nvPr/>
        </p:nvSpPr>
        <p:spPr bwMode="auto">
          <a:xfrm>
            <a:off x="3032633" y="1643572"/>
            <a:ext cx="8337732" cy="24836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sp>
        <p:nvSpPr>
          <p:cNvPr id="23" name="Rectangle 22"/>
          <p:cNvSpPr/>
          <p:nvPr/>
        </p:nvSpPr>
        <p:spPr bwMode="auto">
          <a:xfrm>
            <a:off x="3035170" y="1643572"/>
            <a:ext cx="2369097" cy="2483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grpSp>
        <p:nvGrpSpPr>
          <p:cNvPr id="67" name="Group 66"/>
          <p:cNvGrpSpPr/>
          <p:nvPr/>
        </p:nvGrpSpPr>
        <p:grpSpPr>
          <a:xfrm>
            <a:off x="2" y="5727773"/>
            <a:ext cx="12192001" cy="1046296"/>
            <a:chOff x="-5012460" y="5194194"/>
            <a:chExt cx="16033937" cy="1376362"/>
          </a:xfrm>
        </p:grpSpPr>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553"/>
            <a:stretch/>
          </p:blipFill>
          <p:spPr bwMode="auto">
            <a:xfrm>
              <a:off x="-5012460" y="5194194"/>
              <a:ext cx="1447405"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4473"/>
            <a:stretch/>
          </p:blipFill>
          <p:spPr bwMode="auto">
            <a:xfrm>
              <a:off x="9571520" y="5194194"/>
              <a:ext cx="1449957" cy="137636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30" name="Title 1"/>
          <p:cNvSpPr txBox="1">
            <a:spLocks/>
          </p:cNvSpPr>
          <p:nvPr/>
        </p:nvSpPr>
        <p:spPr>
          <a:xfrm>
            <a:off x="8684153" y="453415"/>
            <a:ext cx="1839112"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b="1" dirty="0">
                <a:solidFill>
                  <a:srgbClr val="0072C6"/>
                </a:solidFill>
                <a:cs typeface="Segoe UI" panose="020B0502040204020203" pitchFamily="34" charset="0"/>
              </a:rPr>
              <a:t>standard</a:t>
            </a:r>
          </a:p>
        </p:txBody>
      </p:sp>
      <p:cxnSp>
        <p:nvCxnSpPr>
          <p:cNvPr id="131" name="Straight Connector 130"/>
          <p:cNvCxnSpPr/>
          <p:nvPr/>
        </p:nvCxnSpPr>
        <p:spPr>
          <a:xfrm flipV="1">
            <a:off x="8589856" y="300008"/>
            <a:ext cx="0" cy="683227"/>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9861" y="300008"/>
            <a:ext cx="209016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80025" y="300013"/>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80030" y="983233"/>
            <a:ext cx="151197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9856"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032634" y="2539690"/>
            <a:ext cx="2372865" cy="2928764"/>
            <a:chOff x="2274475" y="1904767"/>
            <a:chExt cx="1779649" cy="2196573"/>
          </a:xfrm>
        </p:grpSpPr>
        <p:grpSp>
          <p:nvGrpSpPr>
            <p:cNvPr id="136" name="Group 135"/>
            <p:cNvGrpSpPr/>
            <p:nvPr/>
          </p:nvGrpSpPr>
          <p:grpSpPr>
            <a:xfrm>
              <a:off x="2274475" y="1904767"/>
              <a:ext cx="1779649" cy="2196573"/>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sp>
            <p:nvSpPr>
              <p:cNvPr id="138" name="TextBox 137"/>
              <p:cNvSpPr txBox="1"/>
              <p:nvPr/>
            </p:nvSpPr>
            <p:spPr>
              <a:xfrm>
                <a:off x="5014374" y="2791511"/>
                <a:ext cx="2217914"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solidFill>
                      <a:schemeClr val="accent5"/>
                    </a:solidFill>
                    <a:latin typeface="Segoe UI" panose="020B0502040204020203" pitchFamily="34" charset="0"/>
                  </a:rPr>
                  <a:t>Standard instance</a:t>
                </a:r>
              </a:p>
            </p:txBody>
          </p:sp>
        </p:grpSp>
        <p:grpSp>
          <p:nvGrpSpPr>
            <p:cNvPr id="144" name="Group 143"/>
            <p:cNvGrpSpPr/>
            <p:nvPr/>
          </p:nvGrpSpPr>
          <p:grpSpPr>
            <a:xfrm>
              <a:off x="2353918" y="2398485"/>
              <a:ext cx="1620765" cy="1179719"/>
              <a:chOff x="5633503" y="3707934"/>
              <a:chExt cx="866165" cy="631077"/>
            </a:xfrm>
          </p:grpSpPr>
          <p:grpSp>
            <p:nvGrpSpPr>
              <p:cNvPr id="145" name="Group 144"/>
              <p:cNvGrpSpPr/>
              <p:nvPr/>
            </p:nvGrpSpPr>
            <p:grpSpPr>
              <a:xfrm>
                <a:off x="5633503" y="3707934"/>
                <a:ext cx="866164" cy="631077"/>
                <a:chOff x="2146305" y="552450"/>
                <a:chExt cx="7896221" cy="5753100"/>
              </a:xfrm>
            </p:grpSpPr>
            <p:pic>
              <p:nvPicPr>
                <p:cNvPr id="147" name="Picture 1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solidFill>
                      <a:schemeClr val="accent5"/>
                    </a:solidFill>
                    <a:latin typeface="Segoe UI" panose="020B0502040204020203" pitchFamily="34" charset="0"/>
                    <a:sym typeface="Wingdings" pitchFamily="2" charset="2"/>
                  </a:rPr>
                  <a:t>:-)</a:t>
                </a:r>
                <a:endParaRPr lang="en-US" sz="4800" dirty="0">
                  <a:solidFill>
                    <a:schemeClr val="accent5"/>
                  </a:solidFill>
                  <a:latin typeface="Segoe UI" panose="020B0502040204020203" pitchFamily="34" charset="0"/>
                </a:endParaRPr>
              </a:p>
            </p:txBody>
          </p:sp>
        </p:grpSp>
      </p:grpSp>
      <p:sp>
        <p:nvSpPr>
          <p:cNvPr id="99" name="Title 1"/>
          <p:cNvSpPr txBox="1">
            <a:spLocks/>
          </p:cNvSpPr>
          <p:nvPr/>
        </p:nvSpPr>
        <p:spPr>
          <a:xfrm>
            <a:off x="397566" y="1533590"/>
            <a:ext cx="2414775" cy="443198"/>
          </a:xfrm>
          <a:prstGeom prst="rect">
            <a:avLst/>
          </a:prstGeom>
        </p:spPr>
        <p:txBody>
          <a:bodyPr vert="horz" wrap="square" lIns="0" tIns="0" rIns="0" bIns="0" rtlCol="0" anchor="t">
            <a:spAutoFit/>
          </a:bodyPr>
          <a:lstStyle>
            <a:defPPr>
              <a:defRPr lang="en-US"/>
            </a:defPPr>
            <a:lvl1pPr algn="r">
              <a:lnSpc>
                <a:spcPct val="90000"/>
              </a:lnSpc>
              <a:spcBef>
                <a:spcPct val="0"/>
              </a:spcBef>
              <a:buNone/>
              <a:tabLst>
                <a:tab pos="1089025" algn="l"/>
              </a:tabLst>
              <a:defRPr sz="3200" b="0" cap="none" spc="-100" baseline="0">
                <a:ln w="3175">
                  <a:noFill/>
                </a:ln>
                <a:effectLst/>
                <a:latin typeface="Segoe UI" pitchFamily="34" charset="0"/>
                <a:ea typeface="Segoe UI" pitchFamily="34" charset="0"/>
                <a:cs typeface="Segoe UI" pitchFamily="34" charset="0"/>
              </a:defRPr>
            </a:lvl1pPr>
          </a:lstStyle>
          <a:p>
            <a:pPr defTabSz="914348"/>
            <a:r>
              <a:rPr lang="en-US" dirty="0" err="1">
                <a:solidFill>
                  <a:schemeClr val="accent5"/>
                </a:solidFill>
              </a:rPr>
              <a:t>cpu</a:t>
            </a:r>
            <a:r>
              <a:rPr lang="en-US" dirty="0">
                <a:solidFill>
                  <a:schemeClr val="accent5"/>
                </a:solidFill>
              </a:rPr>
              <a:t> utilization</a:t>
            </a:r>
            <a:endParaRPr sz="4267" dirty="0">
              <a:solidFill>
                <a:schemeClr val="accent5"/>
              </a:solidFill>
            </a:endParaRPr>
          </a:p>
        </p:txBody>
      </p:sp>
      <p:sp>
        <p:nvSpPr>
          <p:cNvPr id="3" name="Title 2"/>
          <p:cNvSpPr>
            <a:spLocks noGrp="1"/>
          </p:cNvSpPr>
          <p:nvPr>
            <p:ph type="title"/>
          </p:nvPr>
        </p:nvSpPr>
        <p:spPr>
          <a:xfrm>
            <a:off x="269239" y="161863"/>
            <a:ext cx="11653523" cy="912980"/>
          </a:xfrm>
        </p:spPr>
        <p:txBody>
          <a:bodyPr>
            <a:normAutofit/>
          </a:bodyPr>
          <a:lstStyle/>
          <a:p>
            <a:r>
              <a:rPr lang="en-US" dirty="0">
                <a:gradFill>
                  <a:gsLst>
                    <a:gs pos="0">
                      <a:srgbClr val="FFFFFF"/>
                    </a:gs>
                    <a:gs pos="100000">
                      <a:srgbClr val="FFFFFF"/>
                    </a:gs>
                  </a:gsLst>
                  <a:lin ang="5400000" scaled="0"/>
                </a:gradFill>
              </a:rPr>
              <a:t>Web apps auto-scaling</a:t>
            </a:r>
          </a:p>
        </p:txBody>
      </p:sp>
      <p:sp>
        <p:nvSpPr>
          <p:cNvPr id="102" name="Rectangle 101"/>
          <p:cNvSpPr/>
          <p:nvPr/>
        </p:nvSpPr>
        <p:spPr bwMode="auto">
          <a:xfrm>
            <a:off x="5404267" y="1645214"/>
            <a:ext cx="3594533" cy="24508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grpSp>
        <p:nvGrpSpPr>
          <p:cNvPr id="104" name="Group 103"/>
          <p:cNvGrpSpPr/>
          <p:nvPr/>
        </p:nvGrpSpPr>
        <p:grpSpPr>
          <a:xfrm>
            <a:off x="5511424" y="2520077"/>
            <a:ext cx="2372865" cy="2928764"/>
            <a:chOff x="2274474" y="1904767"/>
            <a:chExt cx="1779649" cy="2196573"/>
          </a:xfrm>
        </p:grpSpPr>
        <p:grpSp>
          <p:nvGrpSpPr>
            <p:cNvPr id="105" name="Group 104"/>
            <p:cNvGrpSpPr/>
            <p:nvPr/>
          </p:nvGrpSpPr>
          <p:grpSpPr>
            <a:xfrm>
              <a:off x="2274474" y="1904767"/>
              <a:ext cx="1779649" cy="2196573"/>
              <a:chOff x="4888659" y="2633150"/>
              <a:chExt cx="2372247" cy="2928764"/>
            </a:xfrm>
          </p:grpSpPr>
          <p:sp>
            <p:nvSpPr>
              <p:cNvPr id="111"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sp>
            <p:nvSpPr>
              <p:cNvPr id="112" name="TextBox 111"/>
              <p:cNvSpPr txBox="1"/>
              <p:nvPr/>
            </p:nvSpPr>
            <p:spPr>
              <a:xfrm>
                <a:off x="5014374" y="2791511"/>
                <a:ext cx="2217914"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solidFill>
                      <a:schemeClr val="accent5"/>
                    </a:solidFill>
                    <a:latin typeface="Segoe UI" panose="020B0502040204020203" pitchFamily="34" charset="0"/>
                  </a:rPr>
                  <a:t>Standard instance</a:t>
                </a:r>
              </a:p>
            </p:txBody>
          </p:sp>
        </p:grpSp>
        <p:grpSp>
          <p:nvGrpSpPr>
            <p:cNvPr id="106" name="Group 105"/>
            <p:cNvGrpSpPr/>
            <p:nvPr/>
          </p:nvGrpSpPr>
          <p:grpSpPr>
            <a:xfrm>
              <a:off x="2353918" y="2398485"/>
              <a:ext cx="1620765" cy="1179719"/>
              <a:chOff x="5633503" y="3707934"/>
              <a:chExt cx="866165" cy="631077"/>
            </a:xfrm>
          </p:grpSpPr>
          <p:grpSp>
            <p:nvGrpSpPr>
              <p:cNvPr id="107" name="Group 106"/>
              <p:cNvGrpSpPr/>
              <p:nvPr/>
            </p:nvGrpSpPr>
            <p:grpSpPr>
              <a:xfrm>
                <a:off x="5633503" y="3707934"/>
                <a:ext cx="866164" cy="631077"/>
                <a:chOff x="2146305" y="552450"/>
                <a:chExt cx="7896221" cy="5753100"/>
              </a:xfrm>
            </p:grpSpPr>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10" name="Rectangle 109"/>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grpSp>
          <p:sp>
            <p:nvSpPr>
              <p:cNvPr id="108" name="Rectangle 107"/>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solidFill>
                      <a:schemeClr val="accent5"/>
                    </a:solidFill>
                    <a:latin typeface="Segoe UI" panose="020B0502040204020203" pitchFamily="34" charset="0"/>
                    <a:sym typeface="Wingdings" pitchFamily="2" charset="2"/>
                  </a:rPr>
                  <a:t>:-)</a:t>
                </a:r>
                <a:endParaRPr lang="en-US" sz="4800" dirty="0">
                  <a:solidFill>
                    <a:schemeClr val="accent5"/>
                  </a:solidFill>
                  <a:latin typeface="Segoe UI" panose="020B0502040204020203" pitchFamily="34" charset="0"/>
                </a:endParaRPr>
              </a:p>
            </p:txBody>
          </p:sp>
        </p:grpSp>
      </p:grpSp>
      <p:grpSp>
        <p:nvGrpSpPr>
          <p:cNvPr id="114" name="Group 113"/>
          <p:cNvGrpSpPr/>
          <p:nvPr/>
        </p:nvGrpSpPr>
        <p:grpSpPr>
          <a:xfrm>
            <a:off x="7981566" y="2500463"/>
            <a:ext cx="2372865" cy="2928764"/>
            <a:chOff x="2274475" y="1904767"/>
            <a:chExt cx="1779649" cy="2196573"/>
          </a:xfrm>
        </p:grpSpPr>
        <p:grpSp>
          <p:nvGrpSpPr>
            <p:cNvPr id="115" name="Group 114"/>
            <p:cNvGrpSpPr/>
            <p:nvPr/>
          </p:nvGrpSpPr>
          <p:grpSpPr>
            <a:xfrm>
              <a:off x="2274475" y="1904767"/>
              <a:ext cx="1779649" cy="2196573"/>
              <a:chOff x="4888659" y="2633150"/>
              <a:chExt cx="2372247" cy="2928764"/>
            </a:xfrm>
          </p:grpSpPr>
          <p:sp>
            <p:nvSpPr>
              <p:cNvPr id="140"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sp>
            <p:nvSpPr>
              <p:cNvPr id="141" name="TextBox 140"/>
              <p:cNvSpPr txBox="1"/>
              <p:nvPr/>
            </p:nvSpPr>
            <p:spPr>
              <a:xfrm>
                <a:off x="5014374" y="2791511"/>
                <a:ext cx="2217914"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solidFill>
                      <a:schemeClr val="accent5"/>
                    </a:solidFill>
                    <a:latin typeface="Segoe UI" panose="020B0502040204020203" pitchFamily="34" charset="0"/>
                  </a:rPr>
                  <a:t>Standard instance</a:t>
                </a:r>
              </a:p>
            </p:txBody>
          </p:sp>
        </p:grpSp>
        <p:grpSp>
          <p:nvGrpSpPr>
            <p:cNvPr id="116" name="Group 115"/>
            <p:cNvGrpSpPr/>
            <p:nvPr/>
          </p:nvGrpSpPr>
          <p:grpSpPr>
            <a:xfrm>
              <a:off x="2353918" y="2398485"/>
              <a:ext cx="1620765" cy="1179719"/>
              <a:chOff x="5633503" y="3707934"/>
              <a:chExt cx="866165" cy="631077"/>
            </a:xfrm>
          </p:grpSpPr>
          <p:grpSp>
            <p:nvGrpSpPr>
              <p:cNvPr id="119" name="Group 118"/>
              <p:cNvGrpSpPr/>
              <p:nvPr/>
            </p:nvGrpSpPr>
            <p:grpSpPr>
              <a:xfrm>
                <a:off x="5633503" y="3707934"/>
                <a:ext cx="866164" cy="631077"/>
                <a:chOff x="2146305" y="552450"/>
                <a:chExt cx="7896221" cy="5753100"/>
              </a:xfrm>
            </p:grpSpPr>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39" name="Rectangle 138"/>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grpSp>
          <p:sp>
            <p:nvSpPr>
              <p:cNvPr id="120" name="Rectangle 11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solidFill>
                      <a:schemeClr val="accent5"/>
                    </a:solidFill>
                    <a:latin typeface="Segoe UI" panose="020B0502040204020203" pitchFamily="34" charset="0"/>
                    <a:sym typeface="Wingdings" pitchFamily="2" charset="2"/>
                  </a:rPr>
                  <a:t>:-)</a:t>
                </a:r>
                <a:endParaRPr lang="en-US" sz="4800" dirty="0">
                  <a:solidFill>
                    <a:schemeClr val="accent5"/>
                  </a:solidFill>
                  <a:latin typeface="Segoe UI" panose="020B0502040204020203" pitchFamily="34" charset="0"/>
                </a:endParaRPr>
              </a:p>
            </p:txBody>
          </p:sp>
        </p:grpSp>
      </p:grpSp>
      <p:sp>
        <p:nvSpPr>
          <p:cNvPr id="150" name="Rectangle 149"/>
          <p:cNvSpPr/>
          <p:nvPr/>
        </p:nvSpPr>
        <p:spPr bwMode="auto">
          <a:xfrm>
            <a:off x="9000034" y="1647455"/>
            <a:ext cx="2369097" cy="24448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sp>
        <p:nvSpPr>
          <p:cNvPr id="142" name="Rectangle 141"/>
          <p:cNvSpPr/>
          <p:nvPr/>
        </p:nvSpPr>
        <p:spPr bwMode="auto">
          <a:xfrm>
            <a:off x="5308695" y="1503419"/>
            <a:ext cx="96805"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sp>
        <p:nvSpPr>
          <p:cNvPr id="143" name="Rectangle 142"/>
          <p:cNvSpPr/>
          <p:nvPr/>
        </p:nvSpPr>
        <p:spPr bwMode="auto">
          <a:xfrm>
            <a:off x="8990977" y="1503419"/>
            <a:ext cx="103395"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solidFill>
                <a:schemeClr val="accent5"/>
              </a:solidFill>
              <a:latin typeface="Segoe UI" panose="020B0502040204020203" pitchFamily="34" charset="0"/>
            </a:endParaRPr>
          </a:p>
        </p:txBody>
      </p:sp>
    </p:spTree>
    <p:extLst>
      <p:ext uri="{BB962C8B-B14F-4D97-AF65-F5344CB8AC3E}">
        <p14:creationId xmlns:p14="http://schemas.microsoft.com/office/powerpoint/2010/main" val="290499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wipe(left)">
                                      <p:cBhvr>
                                        <p:cTn id="15" dur="500"/>
                                        <p:tgtEl>
                                          <p:spTgt spid="10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2" fill="hold" grpId="1" nodeType="clickEffect">
                                  <p:stCondLst>
                                    <p:cond delay="0"/>
                                  </p:stCondLst>
                                  <p:childTnLst>
                                    <p:animEffect transition="out" filter="wipe(right)">
                                      <p:cBhvr>
                                        <p:cTn id="23" dur="500"/>
                                        <p:tgtEl>
                                          <p:spTgt spid="102"/>
                                        </p:tgtEl>
                                      </p:cBhvr>
                                    </p:animEffect>
                                    <p:set>
                                      <p:cBhvr>
                                        <p:cTn id="24" dur="1" fill="hold">
                                          <p:stCondLst>
                                            <p:cond delay="499"/>
                                          </p:stCondLst>
                                        </p:cTn>
                                        <p:tgtEl>
                                          <p:spTgt spid="102"/>
                                        </p:tgtEl>
                                        <p:attrNameLst>
                                          <p:attrName>style.visibility</p:attrName>
                                        </p:attrNameLst>
                                      </p:cBhvr>
                                      <p:to>
                                        <p:strVal val="hidden"/>
                                      </p:to>
                                    </p:set>
                                  </p:childTnLst>
                                </p:cTn>
                              </p:par>
                            </p:childTnLst>
                          </p:cTn>
                        </p:par>
                        <p:par>
                          <p:cTn id="25" fill="hold">
                            <p:stCondLst>
                              <p:cond delay="500"/>
                            </p:stCondLst>
                            <p:childTnLst>
                              <p:par>
                                <p:cTn id="26" presetID="10" presetClass="exit" presetSubtype="0" fill="hold" nodeType="afterEffect">
                                  <p:stCondLst>
                                    <p:cond delay="0"/>
                                  </p:stCondLst>
                                  <p:childTnLst>
                                    <p:animEffect transition="out" filter="fade">
                                      <p:cBhvr>
                                        <p:cTn id="27" dur="500"/>
                                        <p:tgtEl>
                                          <p:spTgt spid="104"/>
                                        </p:tgtEl>
                                      </p:cBhvr>
                                    </p:animEffect>
                                    <p:set>
                                      <p:cBhvr>
                                        <p:cTn id="28" dur="1" fill="hold">
                                          <p:stCondLst>
                                            <p:cond delay="499"/>
                                          </p:stCondLst>
                                        </p:cTn>
                                        <p:tgtEl>
                                          <p:spTgt spid="10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2" nodeType="clickEffect">
                                  <p:stCondLst>
                                    <p:cond delay="0"/>
                                  </p:stCondLst>
                                  <p:childTnLst>
                                    <p:set>
                                      <p:cBhvr>
                                        <p:cTn id="32" dur="1" fill="hold">
                                          <p:stCondLst>
                                            <p:cond delay="0"/>
                                          </p:stCondLst>
                                        </p:cTn>
                                        <p:tgtEl>
                                          <p:spTgt spid="102"/>
                                        </p:tgtEl>
                                        <p:attrNameLst>
                                          <p:attrName>style.visibility</p:attrName>
                                        </p:attrNameLst>
                                      </p:cBhvr>
                                      <p:to>
                                        <p:strVal val="visible"/>
                                      </p:to>
                                    </p:set>
                                    <p:animEffect transition="in" filter="wipe(left)">
                                      <p:cBhvr>
                                        <p:cTn id="33" dur="500"/>
                                        <p:tgtEl>
                                          <p:spTgt spid="102"/>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04"/>
                                        </p:tgtEl>
                                        <p:attrNameLst>
                                          <p:attrName>style.visibility</p:attrName>
                                        </p:attrNameLst>
                                      </p:cBhvr>
                                      <p:to>
                                        <p:strVal val="visible"/>
                                      </p:to>
                                    </p:set>
                                    <p:animEffect transition="in" filter="fade">
                                      <p:cBhvr>
                                        <p:cTn id="37" dur="500"/>
                                        <p:tgtEl>
                                          <p:spTgt spid="104"/>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wipe(left)">
                                      <p:cBhvr>
                                        <p:cTn id="41" dur="500"/>
                                        <p:tgtEl>
                                          <p:spTgt spid="150"/>
                                        </p:tgtEl>
                                      </p:cBhvr>
                                    </p:animEffec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fade">
                                      <p:cBhvr>
                                        <p:cTn id="45" dur="500"/>
                                        <p:tgtEl>
                                          <p:spTgt spid="1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2" fill="hold" grpId="1" nodeType="clickEffect">
                                  <p:stCondLst>
                                    <p:cond delay="0"/>
                                  </p:stCondLst>
                                  <p:childTnLst>
                                    <p:animEffect transition="out" filter="wipe(right)">
                                      <p:cBhvr>
                                        <p:cTn id="49" dur="500"/>
                                        <p:tgtEl>
                                          <p:spTgt spid="150"/>
                                        </p:tgtEl>
                                      </p:cBhvr>
                                    </p:animEffect>
                                    <p:set>
                                      <p:cBhvr>
                                        <p:cTn id="50" dur="1" fill="hold">
                                          <p:stCondLst>
                                            <p:cond delay="499"/>
                                          </p:stCondLst>
                                        </p:cTn>
                                        <p:tgtEl>
                                          <p:spTgt spid="150"/>
                                        </p:tgtEl>
                                        <p:attrNameLst>
                                          <p:attrName>style.visibility</p:attrName>
                                        </p:attrNameLst>
                                      </p:cBhvr>
                                      <p:to>
                                        <p:strVal val="hidden"/>
                                      </p:to>
                                    </p:set>
                                  </p:childTnLst>
                                </p:cTn>
                              </p:par>
                            </p:childTnLst>
                          </p:cTn>
                        </p:par>
                        <p:par>
                          <p:cTn id="51" fill="hold">
                            <p:stCondLst>
                              <p:cond delay="500"/>
                            </p:stCondLst>
                            <p:childTnLst>
                              <p:par>
                                <p:cTn id="52" presetID="10" presetClass="exit" presetSubtype="0" fill="hold" nodeType="afterEffect">
                                  <p:stCondLst>
                                    <p:cond delay="0"/>
                                  </p:stCondLst>
                                  <p:childTnLst>
                                    <p:animEffect transition="out" filter="fade">
                                      <p:cBhvr>
                                        <p:cTn id="53" dur="500"/>
                                        <p:tgtEl>
                                          <p:spTgt spid="114"/>
                                        </p:tgtEl>
                                      </p:cBhvr>
                                    </p:animEffect>
                                    <p:set>
                                      <p:cBhvr>
                                        <p:cTn id="54" dur="1" fill="hold">
                                          <p:stCondLst>
                                            <p:cond delay="499"/>
                                          </p:stCondLst>
                                        </p:cTn>
                                        <p:tgtEl>
                                          <p:spTgt spid="114"/>
                                        </p:tgtEl>
                                        <p:attrNameLst>
                                          <p:attrName>style.visibility</p:attrName>
                                        </p:attrNameLst>
                                      </p:cBhvr>
                                      <p:to>
                                        <p:strVal val="hidden"/>
                                      </p:to>
                                    </p:set>
                                  </p:childTnLst>
                                </p:cTn>
                              </p:par>
                            </p:childTnLst>
                          </p:cTn>
                        </p:par>
                        <p:par>
                          <p:cTn id="55" fill="hold">
                            <p:stCondLst>
                              <p:cond delay="1000"/>
                            </p:stCondLst>
                            <p:childTnLst>
                              <p:par>
                                <p:cTn id="56" presetID="22" presetClass="exit" presetSubtype="2" fill="hold" grpId="3" nodeType="afterEffect">
                                  <p:stCondLst>
                                    <p:cond delay="0"/>
                                  </p:stCondLst>
                                  <p:childTnLst>
                                    <p:animEffect transition="out" filter="wipe(right)">
                                      <p:cBhvr>
                                        <p:cTn id="57" dur="500"/>
                                        <p:tgtEl>
                                          <p:spTgt spid="102"/>
                                        </p:tgtEl>
                                      </p:cBhvr>
                                    </p:animEffect>
                                    <p:set>
                                      <p:cBhvr>
                                        <p:cTn id="58" dur="1" fill="hold">
                                          <p:stCondLst>
                                            <p:cond delay="499"/>
                                          </p:stCondLst>
                                        </p:cTn>
                                        <p:tgtEl>
                                          <p:spTgt spid="102"/>
                                        </p:tgtEl>
                                        <p:attrNameLst>
                                          <p:attrName>style.visibility</p:attrName>
                                        </p:attrNameLst>
                                      </p:cBhvr>
                                      <p:to>
                                        <p:strVal val="hidden"/>
                                      </p:to>
                                    </p:set>
                                  </p:childTnLst>
                                </p:cTn>
                              </p:par>
                            </p:childTnLst>
                          </p:cTn>
                        </p:par>
                        <p:par>
                          <p:cTn id="59" fill="hold">
                            <p:stCondLst>
                              <p:cond delay="1500"/>
                            </p:stCondLst>
                            <p:childTnLst>
                              <p:par>
                                <p:cTn id="60" presetID="10" presetClass="exit" presetSubtype="0" fill="hold" nodeType="afterEffect">
                                  <p:stCondLst>
                                    <p:cond delay="0"/>
                                  </p:stCondLst>
                                  <p:childTnLst>
                                    <p:animEffect transition="out" filter="fade">
                                      <p:cBhvr>
                                        <p:cTn id="61" dur="500"/>
                                        <p:tgtEl>
                                          <p:spTgt spid="104"/>
                                        </p:tgtEl>
                                      </p:cBhvr>
                                    </p:animEffect>
                                    <p:set>
                                      <p:cBhvr>
                                        <p:cTn id="62"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02" grpId="0" animBg="1"/>
      <p:bldP spid="102" grpId="1" animBg="1"/>
      <p:bldP spid="102" grpId="2" animBg="1"/>
      <p:bldP spid="102" grpId="3" animBg="1"/>
      <p:bldP spid="150" grpId="0" animBg="1"/>
      <p:bldP spid="15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We’re Reimagining Microsoft</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41612" y="1977046"/>
            <a:ext cx="4265926" cy="3902061"/>
          </a:xfrm>
          <a:prstGeom prst="rect">
            <a:avLst/>
          </a:prstGeom>
          <a:effectLst>
            <a:outerShdw blurRad="50800" dist="38100" dir="2700000" algn="tl" rotWithShape="0">
              <a:prstClr val="black">
                <a:alpha val="40000"/>
              </a:prstClr>
            </a:outerShdw>
          </a:effectLst>
        </p:spPr>
      </p:pic>
      <p:sp>
        <p:nvSpPr>
          <p:cNvPr id="63" name="Rounded Rectangle 62"/>
          <p:cNvSpPr/>
          <p:nvPr/>
        </p:nvSpPr>
        <p:spPr bwMode="auto">
          <a:xfrm>
            <a:off x="918129" y="2463679"/>
            <a:ext cx="3712892" cy="3063524"/>
          </a:xfrm>
          <a:prstGeom prst="roundRect">
            <a:avLst/>
          </a:prstGeom>
          <a:gradFill flip="none" rotWithShape="1">
            <a:gsLst>
              <a:gs pos="33000">
                <a:srgbClr val="505050">
                  <a:lumMod val="0"/>
                  <a:alpha val="58000"/>
                </a:srgbClr>
              </a:gs>
              <a:gs pos="67000">
                <a:srgbClr val="505050">
                  <a:lumMod val="0"/>
                  <a:alpha val="15000"/>
                </a:srgbClr>
              </a:gs>
            </a:gsLst>
            <a:path path="circle">
              <a:fillToRect l="50000" t="50000" r="50000" b="50000"/>
            </a:path>
            <a:tileRect/>
          </a:gradFill>
          <a:effectLst>
            <a:softEdge rad="127000"/>
          </a:effectLst>
        </p:spPr>
        <p:txBody>
          <a:bodyPr vert="horz" wrap="square" lIns="0" tIns="0" rIns="0" bIns="0" rtlCol="0" anchor="t">
            <a:spAutoFit/>
          </a:bodyPr>
          <a:lstStyle/>
          <a:p>
            <a:pPr algn="ctr"/>
            <a:r>
              <a:rPr lang="en-US" sz="3528" spc="-74">
                <a:solidFill>
                  <a:schemeClr val="bg1"/>
                </a:solidFill>
                <a:latin typeface="+mj-lt"/>
              </a:rPr>
              <a:t>We will </a:t>
            </a:r>
            <a:r>
              <a:rPr lang="en-US" sz="3528" b="1" spc="-74">
                <a:solidFill>
                  <a:schemeClr val="bg1"/>
                </a:solidFill>
                <a:latin typeface="+mj-lt"/>
              </a:rPr>
              <a:t>empower</a:t>
            </a:r>
          </a:p>
          <a:p>
            <a:pPr algn="ctr"/>
            <a:r>
              <a:rPr lang="en-US" sz="3528" spc="-74">
                <a:solidFill>
                  <a:schemeClr val="bg1"/>
                </a:solidFill>
                <a:latin typeface="+mj-lt"/>
              </a:rPr>
              <a:t>every person and</a:t>
            </a:r>
          </a:p>
          <a:p>
            <a:pPr algn="ctr"/>
            <a:r>
              <a:rPr lang="en-US" sz="3528" spc="-74">
                <a:solidFill>
                  <a:schemeClr val="bg1"/>
                </a:solidFill>
                <a:latin typeface="+mj-lt"/>
              </a:rPr>
              <a:t>every organization</a:t>
            </a:r>
          </a:p>
          <a:p>
            <a:pPr algn="ctr"/>
            <a:r>
              <a:rPr lang="en-US" sz="3528" spc="-74">
                <a:solidFill>
                  <a:schemeClr val="bg1"/>
                </a:solidFill>
                <a:latin typeface="+mj-lt"/>
              </a:rPr>
              <a:t>on the planet</a:t>
            </a:r>
          </a:p>
          <a:p>
            <a:pPr algn="ctr"/>
            <a:r>
              <a:rPr lang="en-US" sz="3528" spc="-74">
                <a:solidFill>
                  <a:schemeClr val="bg1"/>
                </a:solidFill>
                <a:latin typeface="+mj-lt"/>
              </a:rPr>
              <a:t>to achieve more</a:t>
            </a:r>
          </a:p>
        </p:txBody>
      </p:sp>
      <p:sp>
        <p:nvSpPr>
          <p:cNvPr id="66" name="Rectangle 65"/>
          <p:cNvSpPr/>
          <p:nvPr/>
        </p:nvSpPr>
        <p:spPr>
          <a:xfrm>
            <a:off x="5802153" y="1287852"/>
            <a:ext cx="3019561" cy="569435"/>
          </a:xfrm>
          <a:prstGeom prst="rect">
            <a:avLst/>
          </a:prstGeom>
        </p:spPr>
        <p:txBody>
          <a:bodyPr wrap="square" anchor="ctr">
            <a:spAutoFit/>
          </a:bodyPr>
          <a:lstStyle/>
          <a:p>
            <a:pPr defTabSz="913927" fontAlgn="base">
              <a:lnSpc>
                <a:spcPct val="95000"/>
              </a:lnSpc>
              <a:spcBef>
                <a:spcPct val="0"/>
              </a:spcBef>
              <a:spcAft>
                <a:spcPts val="1175"/>
              </a:spcAft>
            </a:pPr>
            <a:r>
              <a:rPr lang="en-US" sz="3200" b="1" spc="-98">
                <a:ln w="3175">
                  <a:noFill/>
                </a:ln>
                <a:gradFill>
                  <a:gsLst>
                    <a:gs pos="5000">
                      <a:srgbClr val="626262"/>
                    </a:gs>
                    <a:gs pos="100000">
                      <a:srgbClr val="626262"/>
                    </a:gs>
                  </a:gsLst>
                  <a:lin ang="5400000" scaled="1"/>
                </a:gradFill>
                <a:latin typeface="Segoe UI Light"/>
                <a:ea typeface="Segoe UI" pitchFamily="34" charset="0"/>
                <a:cs typeface="Segoe UI" pitchFamily="34" charset="0"/>
              </a:rPr>
              <a:t>Our Strategy</a:t>
            </a:r>
          </a:p>
        </p:txBody>
      </p:sp>
      <p:sp>
        <p:nvSpPr>
          <p:cNvPr id="67" name="Rectangle 66"/>
          <p:cNvSpPr/>
          <p:nvPr/>
        </p:nvSpPr>
        <p:spPr>
          <a:xfrm>
            <a:off x="5802153" y="3539011"/>
            <a:ext cx="3187066" cy="569435"/>
          </a:xfrm>
          <a:prstGeom prst="rect">
            <a:avLst/>
          </a:prstGeom>
        </p:spPr>
        <p:txBody>
          <a:bodyPr wrap="square" anchor="ctr">
            <a:spAutoFit/>
          </a:bodyPr>
          <a:lstStyle/>
          <a:p>
            <a:pPr defTabSz="913927" fontAlgn="base">
              <a:lnSpc>
                <a:spcPct val="95000"/>
              </a:lnSpc>
              <a:spcBef>
                <a:spcPct val="0"/>
              </a:spcBef>
              <a:spcAft>
                <a:spcPts val="1175"/>
              </a:spcAft>
            </a:pPr>
            <a:r>
              <a:rPr lang="en-US" sz="3200" b="1" spc="-98">
                <a:ln w="3175">
                  <a:noFill/>
                </a:ln>
                <a:gradFill>
                  <a:gsLst>
                    <a:gs pos="5000">
                      <a:srgbClr val="626262"/>
                    </a:gs>
                    <a:gs pos="100000">
                      <a:srgbClr val="626262"/>
                    </a:gs>
                  </a:gsLst>
                  <a:lin ang="5400000" scaled="1"/>
                </a:gradFill>
                <a:latin typeface="Segoe UI Light"/>
                <a:ea typeface="Segoe UI" pitchFamily="34" charset="0"/>
                <a:cs typeface="Segoe UI" pitchFamily="34" charset="0"/>
              </a:rPr>
              <a:t>Our Ambitions</a:t>
            </a:r>
          </a:p>
        </p:txBody>
      </p:sp>
      <p:sp>
        <p:nvSpPr>
          <p:cNvPr id="68" name="Title 1"/>
          <p:cNvSpPr txBox="1">
            <a:spLocks/>
          </p:cNvSpPr>
          <p:nvPr/>
        </p:nvSpPr>
        <p:spPr>
          <a:xfrm>
            <a:off x="5802153" y="1882700"/>
            <a:ext cx="5470772" cy="1158577"/>
          </a:xfrm>
          <a:prstGeom prst="rect">
            <a:avLst/>
          </a:prstGeom>
        </p:spPr>
        <p:txBody>
          <a:bodyPr vert="horz" wrap="square" lIns="143387" tIns="89617" rIns="143387" bIns="89617"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spc="-98" dirty="0">
                <a:gradFill>
                  <a:gsLst>
                    <a:gs pos="5000">
                      <a:srgbClr val="626262"/>
                    </a:gs>
                    <a:gs pos="100000">
                      <a:srgbClr val="626262"/>
                    </a:gs>
                  </a:gsLst>
                  <a:lin ang="5400000" scaled="1"/>
                </a:gradFill>
                <a:latin typeface="Segoe UI Light"/>
                <a:ea typeface="Segoe UI" pitchFamily="34" charset="0"/>
              </a:rPr>
              <a:t>Build the best-in-class platforms and productivity services for the mobile-first, cloud-first world</a:t>
            </a:r>
          </a:p>
        </p:txBody>
      </p:sp>
      <p:grpSp>
        <p:nvGrpSpPr>
          <p:cNvPr id="70" name="Group 69"/>
          <p:cNvGrpSpPr/>
          <p:nvPr/>
        </p:nvGrpSpPr>
        <p:grpSpPr>
          <a:xfrm>
            <a:off x="5989745" y="5642617"/>
            <a:ext cx="555704" cy="555704"/>
            <a:chOff x="7900668" y="1169892"/>
            <a:chExt cx="603591" cy="603591"/>
          </a:xfrm>
          <a:solidFill>
            <a:schemeClr val="tx2"/>
          </a:solidFill>
        </p:grpSpPr>
        <p:sp>
          <p:nvSpPr>
            <p:cNvPr id="71" name="Rectangle 70"/>
            <p:cNvSpPr/>
            <p:nvPr/>
          </p:nvSpPr>
          <p:spPr bwMode="auto">
            <a:xfrm>
              <a:off x="7900668" y="116989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9954" y="1279178"/>
              <a:ext cx="385018" cy="385018"/>
            </a:xfrm>
            <a:prstGeom prst="rect">
              <a:avLst/>
            </a:prstGeom>
            <a:grpFill/>
          </p:spPr>
        </p:pic>
      </p:grpSp>
      <p:grpSp>
        <p:nvGrpSpPr>
          <p:cNvPr id="73" name="Group 72"/>
          <p:cNvGrpSpPr/>
          <p:nvPr/>
        </p:nvGrpSpPr>
        <p:grpSpPr>
          <a:xfrm>
            <a:off x="5989745" y="4278720"/>
            <a:ext cx="555704" cy="555704"/>
            <a:chOff x="7900668" y="3279208"/>
            <a:chExt cx="603591" cy="603591"/>
          </a:xfrm>
          <a:solidFill>
            <a:schemeClr val="tx2"/>
          </a:solidFill>
        </p:grpSpPr>
        <p:sp>
          <p:nvSpPr>
            <p:cNvPr id="74" name="Rectangle 73"/>
            <p:cNvSpPr/>
            <p:nvPr/>
          </p:nvSpPr>
          <p:spPr bwMode="auto">
            <a:xfrm>
              <a:off x="7900668" y="3279208"/>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8193" y="3412957"/>
              <a:ext cx="348541" cy="336092"/>
            </a:xfrm>
            <a:prstGeom prst="rect">
              <a:avLst/>
            </a:prstGeom>
            <a:grpFill/>
          </p:spPr>
        </p:pic>
      </p:grpSp>
      <p:grpSp>
        <p:nvGrpSpPr>
          <p:cNvPr id="76" name="Group 75"/>
          <p:cNvGrpSpPr/>
          <p:nvPr/>
        </p:nvGrpSpPr>
        <p:grpSpPr>
          <a:xfrm>
            <a:off x="5989745" y="4953939"/>
            <a:ext cx="555704" cy="555704"/>
            <a:chOff x="7900668" y="5339352"/>
            <a:chExt cx="603591" cy="603591"/>
          </a:xfrm>
          <a:solidFill>
            <a:schemeClr val="tx2"/>
          </a:solidFill>
        </p:grpSpPr>
        <p:sp>
          <p:nvSpPr>
            <p:cNvPr id="77" name="Rectangle 76"/>
            <p:cNvSpPr/>
            <p:nvPr/>
          </p:nvSpPr>
          <p:spPr bwMode="auto">
            <a:xfrm>
              <a:off x="7900668" y="533935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78"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3161" y="5496031"/>
              <a:ext cx="498604" cy="290232"/>
            </a:xfrm>
            <a:prstGeom prst="rect">
              <a:avLst/>
            </a:prstGeom>
            <a:grpFill/>
          </p:spPr>
        </p:pic>
      </p:grpSp>
      <p:sp>
        <p:nvSpPr>
          <p:cNvPr id="79" name="Rectangle 78"/>
          <p:cNvSpPr/>
          <p:nvPr/>
        </p:nvSpPr>
        <p:spPr bwMode="auto">
          <a:xfrm>
            <a:off x="6671471" y="5755268"/>
            <a:ext cx="4746615" cy="3439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06" defTabSz="913927" fontAlgn="base">
              <a:lnSpc>
                <a:spcPct val="95000"/>
              </a:lnSpc>
              <a:spcBef>
                <a:spcPct val="0"/>
              </a:spcBef>
              <a:spcAft>
                <a:spcPct val="0"/>
              </a:spcAft>
            </a:pPr>
            <a:r>
              <a:rPr lang="en-US" sz="2353" spc="-74" dirty="0">
                <a:ln w="3175">
                  <a:noFill/>
                </a:ln>
                <a:solidFill>
                  <a:srgbClr val="505050"/>
                </a:solidFill>
                <a:latin typeface="Segoe UI Light" panose="020B0502040204020203" pitchFamily="34" charset="0"/>
                <a:cs typeface="Segoe UI Light" panose="020B0502040204020203" pitchFamily="34" charset="0"/>
              </a:rPr>
              <a:t>Create more personal computing</a:t>
            </a:r>
          </a:p>
        </p:txBody>
      </p:sp>
      <p:sp>
        <p:nvSpPr>
          <p:cNvPr id="80" name="Rectangle 79"/>
          <p:cNvSpPr/>
          <p:nvPr/>
        </p:nvSpPr>
        <p:spPr bwMode="auto">
          <a:xfrm>
            <a:off x="6671471" y="4389069"/>
            <a:ext cx="5291097" cy="3439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06" defTabSz="913927" fontAlgn="base">
              <a:lnSpc>
                <a:spcPct val="95000"/>
              </a:lnSpc>
              <a:spcBef>
                <a:spcPct val="0"/>
              </a:spcBef>
              <a:spcAft>
                <a:spcPct val="0"/>
              </a:spcAft>
            </a:pPr>
            <a:r>
              <a:rPr lang="en-US" sz="2353" spc="-74" dirty="0">
                <a:ln w="3175">
                  <a:noFill/>
                </a:ln>
                <a:solidFill>
                  <a:srgbClr val="505050"/>
                </a:solidFill>
                <a:latin typeface="Segoe UI Light" panose="020B0502040204020203" pitchFamily="34" charset="0"/>
                <a:cs typeface="Segoe UI Light" panose="020B0502040204020203" pitchFamily="34" charset="0"/>
              </a:rPr>
              <a:t>Reinvent productivity &amp; business processes</a:t>
            </a:r>
          </a:p>
        </p:txBody>
      </p:sp>
      <p:sp>
        <p:nvSpPr>
          <p:cNvPr id="81" name="Rectangle 80"/>
          <p:cNvSpPr/>
          <p:nvPr/>
        </p:nvSpPr>
        <p:spPr bwMode="auto">
          <a:xfrm>
            <a:off x="6671471" y="5059978"/>
            <a:ext cx="4746615" cy="3439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06" defTabSz="913927" fontAlgn="base">
              <a:lnSpc>
                <a:spcPct val="95000"/>
              </a:lnSpc>
              <a:spcBef>
                <a:spcPct val="0"/>
              </a:spcBef>
              <a:spcAft>
                <a:spcPct val="0"/>
              </a:spcAft>
            </a:pPr>
            <a:r>
              <a:rPr lang="en-US" sz="2353" spc="-74">
                <a:ln w="3175">
                  <a:noFill/>
                </a:ln>
                <a:solidFill>
                  <a:srgbClr val="505050"/>
                </a:solidFill>
                <a:latin typeface="Segoe UI Light" panose="020B0502040204020203" pitchFamily="34" charset="0"/>
                <a:cs typeface="Segoe UI Light" panose="020B0502040204020203" pitchFamily="34" charset="0"/>
              </a:rPr>
              <a:t>Build the intelligent cloud platform</a:t>
            </a:r>
          </a:p>
        </p:txBody>
      </p:sp>
      <p:sp>
        <p:nvSpPr>
          <p:cNvPr id="82" name="Rectangle 81"/>
          <p:cNvSpPr/>
          <p:nvPr/>
        </p:nvSpPr>
        <p:spPr>
          <a:xfrm>
            <a:off x="561345" y="1287852"/>
            <a:ext cx="3155986" cy="569435"/>
          </a:xfrm>
          <a:prstGeom prst="rect">
            <a:avLst/>
          </a:prstGeom>
        </p:spPr>
        <p:txBody>
          <a:bodyPr wrap="square" anchor="ctr">
            <a:spAutoFit/>
          </a:bodyPr>
          <a:lstStyle/>
          <a:p>
            <a:pPr defTabSz="913927" fontAlgn="base">
              <a:lnSpc>
                <a:spcPct val="95000"/>
              </a:lnSpc>
              <a:spcBef>
                <a:spcPct val="0"/>
              </a:spcBef>
              <a:spcAft>
                <a:spcPts val="1175"/>
              </a:spcAft>
            </a:pPr>
            <a:r>
              <a:rPr lang="en-US" sz="3200" b="1" spc="-98">
                <a:ln w="3175">
                  <a:noFill/>
                </a:ln>
                <a:gradFill>
                  <a:gsLst>
                    <a:gs pos="5000">
                      <a:srgbClr val="626262"/>
                    </a:gs>
                    <a:gs pos="100000">
                      <a:srgbClr val="626262"/>
                    </a:gs>
                  </a:gsLst>
                  <a:lin ang="5400000" scaled="1"/>
                </a:gradFill>
                <a:latin typeface="Segoe UI Light"/>
                <a:ea typeface="Segoe UI" pitchFamily="34" charset="0"/>
                <a:cs typeface="Segoe UI" pitchFamily="34" charset="0"/>
              </a:rPr>
              <a:t>Our Mission</a:t>
            </a:r>
          </a:p>
        </p:txBody>
      </p:sp>
    </p:spTree>
    <p:extLst>
      <p:ext uri="{BB962C8B-B14F-4D97-AF65-F5344CB8AC3E}">
        <p14:creationId xmlns:p14="http://schemas.microsoft.com/office/powerpoint/2010/main" val="2594449402"/>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8021267" y="2431371"/>
            <a:ext cx="3696569" cy="3356874"/>
          </a:xfrm>
          <a:prstGeom prst="rect">
            <a:avLst/>
          </a:prstGeom>
          <a:solidFill>
            <a:srgbClr val="5B9B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p:cNvSpPr/>
          <p:nvPr/>
        </p:nvSpPr>
        <p:spPr bwMode="auto">
          <a:xfrm>
            <a:off x="501757" y="2431371"/>
            <a:ext cx="3696569" cy="3356874"/>
          </a:xfrm>
          <a:prstGeom prst="rect">
            <a:avLst/>
          </a:prstGeom>
          <a:solidFill>
            <a:srgbClr val="5B9B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itle 5"/>
          <p:cNvSpPr>
            <a:spLocks noGrp="1"/>
          </p:cNvSpPr>
          <p:nvPr>
            <p:ph type="title"/>
          </p:nvPr>
        </p:nvSpPr>
        <p:spPr/>
        <p:txBody>
          <a:bodyPr/>
          <a:lstStyle/>
          <a:p>
            <a:r>
              <a:rPr lang="en-US" dirty="0"/>
              <a:t>Provisioning</a:t>
            </a:r>
          </a:p>
        </p:txBody>
      </p:sp>
      <p:pic>
        <p:nvPicPr>
          <p:cNvPr id="12" name="Picture 11"/>
          <p:cNvPicPr>
            <a:picLocks noChangeAspect="1"/>
          </p:cNvPicPr>
          <p:nvPr/>
        </p:nvPicPr>
        <p:blipFill rotWithShape="1">
          <a:blip r:embed="rId3"/>
          <a:srcRect l="1453" b="3343"/>
          <a:stretch/>
        </p:blipFill>
        <p:spPr>
          <a:xfrm>
            <a:off x="8274690" y="3045504"/>
            <a:ext cx="3237459" cy="2368525"/>
          </a:xfrm>
          <a:prstGeom prst="rect">
            <a:avLst/>
          </a:prstGeom>
        </p:spPr>
      </p:pic>
      <p:sp>
        <p:nvSpPr>
          <p:cNvPr id="15" name="AutoShape 51"/>
          <p:cNvSpPr>
            <a:spLocks noChangeArrowheads="1"/>
          </p:cNvSpPr>
          <p:nvPr/>
        </p:nvSpPr>
        <p:spPr bwMode="auto">
          <a:xfrm>
            <a:off x="8021266" y="1639914"/>
            <a:ext cx="3696569" cy="791458"/>
          </a:xfrm>
          <a:prstGeom prst="rect">
            <a:avLst/>
          </a:prstGeom>
          <a:solidFill>
            <a:srgbClr val="0072C6"/>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spc="-78" dirty="0">
                <a:gradFill>
                  <a:gsLst>
                    <a:gs pos="0">
                      <a:srgbClr val="FFFFFF"/>
                    </a:gs>
                    <a:gs pos="100000">
                      <a:srgbClr val="FFFFFF"/>
                    </a:gs>
                  </a:gsLst>
                  <a:lin ang="21594000" scaled="0"/>
                </a:gradFill>
                <a:latin typeface="Segoe UI Light"/>
              </a:rPr>
              <a:t>ARM Templates</a:t>
            </a:r>
          </a:p>
        </p:txBody>
      </p:sp>
      <p:sp>
        <p:nvSpPr>
          <p:cNvPr id="16" name="Rectangle 15"/>
          <p:cNvSpPr/>
          <p:nvPr/>
        </p:nvSpPr>
        <p:spPr bwMode="auto">
          <a:xfrm>
            <a:off x="4257002" y="2431371"/>
            <a:ext cx="3696569" cy="3356874"/>
          </a:xfrm>
          <a:prstGeom prst="rect">
            <a:avLst/>
          </a:prstGeom>
          <a:solidFill>
            <a:srgbClr val="5B9B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AutoShape 51"/>
          <p:cNvSpPr>
            <a:spLocks noChangeArrowheads="1"/>
          </p:cNvSpPr>
          <p:nvPr/>
        </p:nvSpPr>
        <p:spPr bwMode="auto">
          <a:xfrm>
            <a:off x="4257001" y="1639914"/>
            <a:ext cx="3696569" cy="791458"/>
          </a:xfrm>
          <a:prstGeom prst="rect">
            <a:avLst/>
          </a:prstGeom>
          <a:solidFill>
            <a:srgbClr val="0072C6"/>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spc="-78" dirty="0">
                <a:gradFill>
                  <a:gsLst>
                    <a:gs pos="0">
                      <a:srgbClr val="FFFFFF"/>
                    </a:gs>
                    <a:gs pos="100000">
                      <a:srgbClr val="FFFFFF"/>
                    </a:gs>
                  </a:gsLst>
                  <a:lin ang="21594000" scaled="0"/>
                </a:gradFill>
                <a:latin typeface="Segoe UI Light"/>
              </a:rPr>
              <a:t>Azure CLI</a:t>
            </a:r>
          </a:p>
        </p:txBody>
      </p:sp>
      <p:sp>
        <p:nvSpPr>
          <p:cNvPr id="19" name="AutoShape 51"/>
          <p:cNvSpPr>
            <a:spLocks noChangeArrowheads="1"/>
          </p:cNvSpPr>
          <p:nvPr/>
        </p:nvSpPr>
        <p:spPr bwMode="auto">
          <a:xfrm>
            <a:off x="501756" y="1639914"/>
            <a:ext cx="3696569" cy="791458"/>
          </a:xfrm>
          <a:prstGeom prst="rect">
            <a:avLst/>
          </a:prstGeom>
          <a:solidFill>
            <a:srgbClr val="0072C6"/>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spc="-78" dirty="0">
                <a:gradFill>
                  <a:gsLst>
                    <a:gs pos="0">
                      <a:srgbClr val="FFFFFF"/>
                    </a:gs>
                    <a:gs pos="100000">
                      <a:srgbClr val="FFFFFF"/>
                    </a:gs>
                  </a:gsLst>
                  <a:lin ang="21594000" scaled="0"/>
                </a:gradFill>
                <a:latin typeface="Segoe UI Light"/>
              </a:rPr>
              <a:t>Azure Portal</a:t>
            </a:r>
          </a:p>
        </p:txBody>
      </p:sp>
      <p:pic>
        <p:nvPicPr>
          <p:cNvPr id="9" name="Picture 8"/>
          <p:cNvPicPr>
            <a:picLocks noChangeAspect="1"/>
          </p:cNvPicPr>
          <p:nvPr/>
        </p:nvPicPr>
        <p:blipFill rotWithShape="1">
          <a:blip r:embed="rId4"/>
          <a:srcRect b="3108"/>
          <a:stretch/>
        </p:blipFill>
        <p:spPr>
          <a:xfrm>
            <a:off x="678075" y="3045504"/>
            <a:ext cx="3254686" cy="2374272"/>
          </a:xfrm>
          <a:prstGeom prst="rect">
            <a:avLst/>
          </a:prstGeom>
        </p:spPr>
      </p:pic>
      <p:pic>
        <p:nvPicPr>
          <p:cNvPr id="5" name="Picture 4"/>
          <p:cNvPicPr>
            <a:picLocks noChangeAspect="1"/>
          </p:cNvPicPr>
          <p:nvPr/>
        </p:nvPicPr>
        <p:blipFill rotWithShape="1">
          <a:blip r:embed="rId5"/>
          <a:srcRect t="733" b="4255"/>
          <a:stretch/>
        </p:blipFill>
        <p:spPr>
          <a:xfrm>
            <a:off x="4453418" y="3045504"/>
            <a:ext cx="3298402" cy="2367481"/>
          </a:xfrm>
          <a:prstGeom prst="rect">
            <a:avLst/>
          </a:prstGeom>
        </p:spPr>
      </p:pic>
    </p:spTree>
    <p:extLst>
      <p:ext uri="{BB962C8B-B14F-4D97-AF65-F5344CB8AC3E}">
        <p14:creationId xmlns:p14="http://schemas.microsoft.com/office/powerpoint/2010/main" val="3383279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 &amp; A</a:t>
            </a:r>
          </a:p>
        </p:txBody>
      </p:sp>
    </p:spTree>
    <p:extLst>
      <p:ext uri="{BB962C8B-B14F-4D97-AF65-F5344CB8AC3E}">
        <p14:creationId xmlns:p14="http://schemas.microsoft.com/office/powerpoint/2010/main" val="15161609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6143785" y="4206890"/>
            <a:ext cx="5818783" cy="2357728"/>
          </a:xfrm>
          <a:prstGeom prst="rect">
            <a:avLst/>
          </a:prstGeom>
          <a:solidFill>
            <a:schemeClr val="bg2">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0000"/>
                  <a:lumOff val="10000"/>
                </a:schemeClr>
              </a:solidFill>
              <a:latin typeface="Segoe UI" panose="020B0502040204020203" pitchFamily="34" charset="0"/>
              <a:cs typeface="Segoe UI" panose="020B0502040204020203" pitchFamily="34" charset="0"/>
            </a:endParaRPr>
          </a:p>
        </p:txBody>
      </p:sp>
      <p:sp>
        <p:nvSpPr>
          <p:cNvPr id="69" name="Rectangle 68"/>
          <p:cNvSpPr/>
          <p:nvPr/>
        </p:nvSpPr>
        <p:spPr>
          <a:xfrm>
            <a:off x="6137173" y="1295188"/>
            <a:ext cx="5818783" cy="2358818"/>
          </a:xfrm>
          <a:prstGeom prst="rect">
            <a:avLst/>
          </a:prstGeom>
          <a:solidFill>
            <a:schemeClr val="bg2">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0000"/>
                  <a:lumOff val="10000"/>
                </a:schemeClr>
              </a:solidFill>
              <a:latin typeface="Segoe UI" panose="020B0502040204020203" pitchFamily="34" charset="0"/>
              <a:cs typeface="Segoe UI" panose="020B0502040204020203" pitchFamily="34" charset="0"/>
            </a:endParaRPr>
          </a:p>
        </p:txBody>
      </p:sp>
      <p:sp>
        <p:nvSpPr>
          <p:cNvPr id="62" name="Rectangle 61"/>
          <p:cNvSpPr/>
          <p:nvPr/>
        </p:nvSpPr>
        <p:spPr>
          <a:xfrm>
            <a:off x="123445" y="4201633"/>
            <a:ext cx="5818783" cy="2362986"/>
          </a:xfrm>
          <a:prstGeom prst="rect">
            <a:avLst/>
          </a:prstGeom>
          <a:solidFill>
            <a:schemeClr val="bg2">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0000"/>
                  <a:lumOff val="10000"/>
                </a:schemeClr>
              </a:solidFill>
              <a:latin typeface="Segoe UI" panose="020B0502040204020203" pitchFamily="34" charset="0"/>
              <a:cs typeface="Segoe UI" panose="020B0502040204020203" pitchFamily="34" charset="0"/>
            </a:endParaRPr>
          </a:p>
        </p:txBody>
      </p:sp>
      <p:sp>
        <p:nvSpPr>
          <p:cNvPr id="11" name="Rectangle 10"/>
          <p:cNvSpPr/>
          <p:nvPr/>
        </p:nvSpPr>
        <p:spPr>
          <a:xfrm>
            <a:off x="128821" y="1298279"/>
            <a:ext cx="5818783" cy="2358818"/>
          </a:xfrm>
          <a:prstGeom prst="rect">
            <a:avLst/>
          </a:prstGeom>
          <a:solidFill>
            <a:schemeClr val="bg2">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0000"/>
                  <a:lumOff val="10000"/>
                </a:schemeClr>
              </a:solidFill>
              <a:latin typeface="Segoe UI" panose="020B0502040204020203" pitchFamily="34" charset="0"/>
              <a:cs typeface="Segoe UI" panose="020B0502040204020203" pitchFamily="34" charset="0"/>
            </a:endParaRPr>
          </a:p>
        </p:txBody>
      </p:sp>
      <p:sp>
        <p:nvSpPr>
          <p:cNvPr id="6" name="Title 5"/>
          <p:cNvSpPr>
            <a:spLocks noGrp="1"/>
          </p:cNvSpPr>
          <p:nvPr>
            <p:ph type="title"/>
          </p:nvPr>
        </p:nvSpPr>
        <p:spPr>
          <a:xfrm>
            <a:off x="229432" y="61494"/>
            <a:ext cx="11961704" cy="639989"/>
          </a:xfrm>
        </p:spPr>
        <p:txBody>
          <a:bodyPr/>
          <a:lstStyle/>
          <a:p>
            <a:r>
              <a:rPr lang="en-US" sz="4313" dirty="0"/>
              <a:t>Open Source Investments are Fueling the Momentum</a:t>
            </a:r>
          </a:p>
        </p:txBody>
      </p:sp>
      <p:sp>
        <p:nvSpPr>
          <p:cNvPr id="24" name="Rectangle 23"/>
          <p:cNvSpPr/>
          <p:nvPr/>
        </p:nvSpPr>
        <p:spPr>
          <a:xfrm rot="5400000">
            <a:off x="-322820" y="323999"/>
            <a:ext cx="585133" cy="601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rgbClr val="0078D7"/>
              </a:solidFill>
            </a:endParaRPr>
          </a:p>
        </p:txBody>
      </p:sp>
      <p:grpSp>
        <p:nvGrpSpPr>
          <p:cNvPr id="3" name="Group 2"/>
          <p:cNvGrpSpPr/>
          <p:nvPr/>
        </p:nvGrpSpPr>
        <p:grpSpPr>
          <a:xfrm>
            <a:off x="232299" y="1424246"/>
            <a:ext cx="2028911" cy="942390"/>
            <a:chOff x="261882" y="1099831"/>
            <a:chExt cx="2029199" cy="942524"/>
          </a:xfrm>
        </p:grpSpPr>
        <p:pic>
          <p:nvPicPr>
            <p:cNvPr id="14" name="Picture 13"/>
            <p:cNvPicPr>
              <a:picLocks noChangeAspect="1"/>
            </p:cNvPicPr>
            <p:nvPr/>
          </p:nvPicPr>
          <p:blipFill rotWithShape="1">
            <a:blip r:embed="rId3"/>
            <a:srcRect l="1254" t="22721" b="16928"/>
            <a:stretch/>
          </p:blipFill>
          <p:spPr>
            <a:xfrm>
              <a:off x="417088" y="1099831"/>
              <a:ext cx="1777149" cy="607560"/>
            </a:xfrm>
            <a:prstGeom prst="roundRect">
              <a:avLst>
                <a:gd name="adj" fmla="val 8594"/>
              </a:avLst>
            </a:prstGeom>
            <a:solidFill>
              <a:srgbClr val="FFFFFF">
                <a:shade val="85000"/>
              </a:srgbClr>
            </a:solidFill>
            <a:ln>
              <a:noFill/>
            </a:ln>
            <a:effectLst/>
          </p:spPr>
        </p:pic>
        <p:sp>
          <p:nvSpPr>
            <p:cNvPr id="15" name="TextBox 14"/>
            <p:cNvSpPr txBox="1"/>
            <p:nvPr/>
          </p:nvSpPr>
          <p:spPr>
            <a:xfrm>
              <a:off x="261882" y="1699056"/>
              <a:ext cx="2029199" cy="343299"/>
            </a:xfrm>
            <a:prstGeom prst="rect">
              <a:avLst/>
            </a:prstGeom>
            <a:noFill/>
          </p:spPr>
          <p:txBody>
            <a:bodyPr wrap="square" rtlCol="0">
              <a:spAutoFit/>
            </a:bodyPr>
            <a:lstStyle/>
            <a:p>
              <a:pPr algn="ctr" defTabSz="932563">
                <a:defRPr/>
              </a:pPr>
              <a:r>
                <a:rPr lang="en-US" sz="1599" kern="0">
                  <a:solidFill>
                    <a:schemeClr val="tx1">
                      <a:lumMod val="90000"/>
                      <a:lumOff val="10000"/>
                    </a:schemeClr>
                  </a:solidFill>
                  <a:latin typeface="Segoe UI" panose="020B0502040204020203" pitchFamily="34" charset="0"/>
                  <a:cs typeface="Segoe UI" panose="020B0502040204020203" pitchFamily="34" charset="0"/>
                </a:rPr>
                <a:t>SQL Server on Linux </a:t>
              </a:r>
            </a:p>
          </p:txBody>
        </p:sp>
      </p:grpSp>
      <p:sp>
        <p:nvSpPr>
          <p:cNvPr id="21" name="TextBox 20"/>
          <p:cNvSpPr txBox="1"/>
          <p:nvPr/>
        </p:nvSpPr>
        <p:spPr>
          <a:xfrm>
            <a:off x="325001" y="5871168"/>
            <a:ext cx="1869837" cy="582583"/>
          </a:xfrm>
          <a:prstGeom prst="rect">
            <a:avLst/>
          </a:prstGeom>
          <a:noFill/>
        </p:spPr>
        <p:txBody>
          <a:bodyPr wrap="square" rtlCol="0">
            <a:spAutoFit/>
          </a:bodyPr>
          <a:lstStyle/>
          <a:p>
            <a:pPr algn="ctr" defTabSz="932563">
              <a:defRPr/>
            </a:pPr>
            <a:r>
              <a:rPr lang="en-US" sz="1599" kern="0">
                <a:solidFill>
                  <a:schemeClr val="tx1">
                    <a:lumMod val="90000"/>
                    <a:lumOff val="10000"/>
                  </a:schemeClr>
                </a:solidFill>
                <a:latin typeface="Segoe UI" panose="020B0502040204020203" pitchFamily="34" charset="0"/>
                <a:cs typeface="Segoe UI" panose="020B0502040204020203" pitchFamily="34" charset="0"/>
              </a:rPr>
              <a:t>Microsoft joins Eclipse Foundation</a:t>
            </a:r>
          </a:p>
        </p:txBody>
      </p:sp>
      <p:grpSp>
        <p:nvGrpSpPr>
          <p:cNvPr id="5" name="Group 4"/>
          <p:cNvGrpSpPr/>
          <p:nvPr/>
        </p:nvGrpSpPr>
        <p:grpSpPr>
          <a:xfrm>
            <a:off x="227130" y="2566149"/>
            <a:ext cx="2034079" cy="1092603"/>
            <a:chOff x="339193" y="3561355"/>
            <a:chExt cx="2034368" cy="1092758"/>
          </a:xfrm>
        </p:grpSpPr>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t="26207" b="33976"/>
            <a:stretch/>
          </p:blipFill>
          <p:spPr>
            <a:xfrm>
              <a:off x="614163" y="3561355"/>
              <a:ext cx="1554480" cy="578296"/>
            </a:xfrm>
            <a:prstGeom prst="rect">
              <a:avLst/>
            </a:prstGeom>
          </p:spPr>
        </p:pic>
        <p:sp>
          <p:nvSpPr>
            <p:cNvPr id="25" name="TextBox 24"/>
            <p:cNvSpPr txBox="1"/>
            <p:nvPr/>
          </p:nvSpPr>
          <p:spPr>
            <a:xfrm>
              <a:off x="339193" y="4071447"/>
              <a:ext cx="2034368" cy="582666"/>
            </a:xfrm>
            <a:prstGeom prst="rect">
              <a:avLst/>
            </a:prstGeom>
            <a:noFill/>
          </p:spPr>
          <p:txBody>
            <a:bodyPr wrap="square" rtlCol="0">
              <a:spAutoFit/>
            </a:bodyPr>
            <a:lstStyle/>
            <a:p>
              <a:pPr algn="ctr" defTabSz="932563">
                <a:defRPr/>
              </a:pPr>
              <a:r>
                <a:rPr lang="en-US" sz="1599" kern="0">
                  <a:solidFill>
                    <a:schemeClr val="tx1">
                      <a:lumMod val="90000"/>
                      <a:lumOff val="10000"/>
                    </a:schemeClr>
                  </a:solidFill>
                  <a:latin typeface="Segoe UI" panose="020B0502040204020203" pitchFamily="34" charset="0"/>
                  <a:cs typeface="Segoe UI" panose="020B0502040204020203" pitchFamily="34" charset="0"/>
                </a:rPr>
                <a:t>HD Insight managed service on Linux</a:t>
              </a:r>
            </a:p>
          </p:txBody>
        </p:sp>
      </p:grpSp>
      <p:grpSp>
        <p:nvGrpSpPr>
          <p:cNvPr id="35" name="Group 34"/>
          <p:cNvGrpSpPr/>
          <p:nvPr/>
        </p:nvGrpSpPr>
        <p:grpSpPr>
          <a:xfrm>
            <a:off x="6273021" y="1418674"/>
            <a:ext cx="1833896" cy="1087232"/>
            <a:chOff x="3470312" y="5829694"/>
            <a:chExt cx="1673172" cy="1298852"/>
          </a:xfrm>
        </p:grpSpPr>
        <p:pic>
          <p:nvPicPr>
            <p:cNvPr id="37" name="Picture 36"/>
            <p:cNvPicPr>
              <a:picLocks noChangeAspect="1"/>
            </p:cNvPicPr>
            <p:nvPr/>
          </p:nvPicPr>
          <p:blipFill>
            <a:blip r:embed="rId5"/>
            <a:stretch>
              <a:fillRect/>
            </a:stretch>
          </p:blipFill>
          <p:spPr>
            <a:xfrm>
              <a:off x="3703913" y="6290445"/>
              <a:ext cx="1119221" cy="838101"/>
            </a:xfrm>
            <a:prstGeom prst="rect">
              <a:avLst/>
            </a:prstGeom>
          </p:spPr>
        </p:pic>
        <p:sp>
          <p:nvSpPr>
            <p:cNvPr id="38" name="TextBox 37"/>
            <p:cNvSpPr txBox="1"/>
            <p:nvPr/>
          </p:nvSpPr>
          <p:spPr>
            <a:xfrm>
              <a:off x="3470312" y="5829694"/>
              <a:ext cx="1673172" cy="377894"/>
            </a:xfrm>
            <a:prstGeom prst="rect">
              <a:avLst/>
            </a:prstGeom>
            <a:noFill/>
          </p:spPr>
          <p:txBody>
            <a:bodyPr wrap="none" rtlCol="0">
              <a:spAutoFit/>
            </a:bodyPr>
            <a:lstStyle/>
            <a:p>
              <a:pPr defTabSz="932563">
                <a:defRPr/>
              </a:pPr>
              <a:r>
                <a:rPr lang="en-US" sz="1427" b="1" kern="0">
                  <a:solidFill>
                    <a:schemeClr val="tx1">
                      <a:lumMod val="90000"/>
                      <a:lumOff val="10000"/>
                    </a:schemeClr>
                  </a:solidFill>
                  <a:latin typeface="Segoe UI" panose="020B0502040204020203" pitchFamily="34" charset="0"/>
                  <a:cs typeface="Segoe UI" panose="020B0502040204020203" pitchFamily="34" charset="0"/>
                </a:rPr>
                <a:t>Azure Marketplace</a:t>
              </a:r>
            </a:p>
          </p:txBody>
        </p:sp>
      </p:grpSp>
      <p:sp>
        <p:nvSpPr>
          <p:cNvPr id="36" name="TextBox 35"/>
          <p:cNvSpPr txBox="1"/>
          <p:nvPr/>
        </p:nvSpPr>
        <p:spPr>
          <a:xfrm>
            <a:off x="8506982" y="1545419"/>
            <a:ext cx="2998145" cy="845111"/>
          </a:xfrm>
          <a:prstGeom prst="rect">
            <a:avLst/>
          </a:prstGeom>
          <a:noFill/>
        </p:spPr>
        <p:txBody>
          <a:bodyPr wrap="square" rtlCol="0">
            <a:spAutoFit/>
          </a:bodyPr>
          <a:lstStyle/>
          <a:p>
            <a:pPr defTabSz="932563">
              <a:defRPr/>
            </a:pPr>
            <a:r>
              <a:rPr lang="en-US" sz="1599" kern="0">
                <a:solidFill>
                  <a:schemeClr val="tx1">
                    <a:lumMod val="90000"/>
                    <a:lumOff val="10000"/>
                  </a:schemeClr>
                </a:solidFill>
                <a:latin typeface="Segoe UI" panose="020B0502040204020203" pitchFamily="34" charset="0"/>
                <a:cs typeface="Segoe UI" panose="020B0502040204020203" pitchFamily="34" charset="0"/>
              </a:rPr>
              <a:t>60% of all images in Azure Marketplace are based on Linux/OSS</a:t>
            </a:r>
          </a:p>
        </p:txBody>
      </p:sp>
      <p:grpSp>
        <p:nvGrpSpPr>
          <p:cNvPr id="67" name="Group 66"/>
          <p:cNvGrpSpPr/>
          <p:nvPr/>
        </p:nvGrpSpPr>
        <p:grpSpPr>
          <a:xfrm>
            <a:off x="2899539" y="5288765"/>
            <a:ext cx="2954806" cy="1125697"/>
            <a:chOff x="2837879" y="5202753"/>
            <a:chExt cx="2955225" cy="1125857"/>
          </a:xfrm>
        </p:grpSpPr>
        <p:sp>
          <p:nvSpPr>
            <p:cNvPr id="40" name="Rectangle 39"/>
            <p:cNvSpPr/>
            <p:nvPr/>
          </p:nvSpPr>
          <p:spPr>
            <a:xfrm>
              <a:off x="3780128" y="5253809"/>
              <a:ext cx="2012976" cy="1074801"/>
            </a:xfrm>
            <a:prstGeom prst="rect">
              <a:avLst/>
            </a:prstGeom>
            <a:noFill/>
          </p:spPr>
          <p:txBody>
            <a:bodyPr wrap="square" rtlCol="0">
              <a:spAutoFit/>
            </a:bodyPr>
            <a:lstStyle/>
            <a:p>
              <a:pPr marL="0" lvl="2" defTabSz="932563">
                <a:defRPr/>
              </a:pPr>
              <a:r>
                <a:rPr lang="en-US" sz="1599" kern="0">
                  <a:solidFill>
                    <a:schemeClr val="tx1">
                      <a:lumMod val="90000"/>
                      <a:lumOff val="10000"/>
                    </a:schemeClr>
                  </a:solidFill>
                  <a:latin typeface="Segoe UI" panose="020B0502040204020203" pitchFamily="34" charset="0"/>
                  <a:cs typeface="Segoe UI" panose="020B0502040204020203" pitchFamily="34" charset="0"/>
                </a:rPr>
                <a:t>Partnership with the Linux Foundation for Linux on Azure certification</a:t>
              </a:r>
            </a:p>
          </p:txBody>
        </p:sp>
        <p:pic>
          <p:nvPicPr>
            <p:cNvPr id="42" name="Picture 41"/>
            <p:cNvPicPr>
              <a:picLocks noChangeAspect="1"/>
            </p:cNvPicPr>
            <p:nvPr/>
          </p:nvPicPr>
          <p:blipFill rotWithShape="1">
            <a:blip r:embed="rId6"/>
            <a:srcRect l="5301" t="1809" r="4702" b="59984"/>
            <a:stretch/>
          </p:blipFill>
          <p:spPr>
            <a:xfrm>
              <a:off x="2837879" y="5202753"/>
              <a:ext cx="914400" cy="338696"/>
            </a:xfrm>
            <a:prstGeom prst="rect">
              <a:avLst/>
            </a:prstGeom>
          </p:spPr>
        </p:pic>
      </p:grpSp>
      <p:grpSp>
        <p:nvGrpSpPr>
          <p:cNvPr id="44" name="Group 43"/>
          <p:cNvGrpSpPr/>
          <p:nvPr/>
        </p:nvGrpSpPr>
        <p:grpSpPr>
          <a:xfrm>
            <a:off x="6511481" y="5541164"/>
            <a:ext cx="5703797" cy="845111"/>
            <a:chOff x="6555694" y="6041422"/>
            <a:chExt cx="5704606" cy="845231"/>
          </a:xfrm>
        </p:grpSpPr>
        <p:sp>
          <p:nvSpPr>
            <p:cNvPr id="46" name="Rectangle 45"/>
            <p:cNvSpPr/>
            <p:nvPr/>
          </p:nvSpPr>
          <p:spPr>
            <a:xfrm>
              <a:off x="6555694" y="6110830"/>
              <a:ext cx="2076209" cy="469039"/>
            </a:xfrm>
            <a:prstGeom prst="rect">
              <a:avLst/>
            </a:prstGeom>
          </p:spPr>
          <p:txBody>
            <a:bodyPr wrap="none">
              <a:spAutoFit/>
            </a:bodyPr>
            <a:lstStyle/>
            <a:p>
              <a:pPr defTabSz="932563">
                <a:defRPr/>
              </a:pPr>
              <a:r>
                <a:rPr lang="en-US" sz="2400" b="1" kern="0">
                  <a:solidFill>
                    <a:schemeClr val="tx1">
                      <a:lumMod val="90000"/>
                      <a:lumOff val="10000"/>
                    </a:schemeClr>
                  </a:solidFill>
                  <a:latin typeface="Segoe UI" panose="020B0502040204020203" pitchFamily="34" charset="0"/>
                  <a:cs typeface="Segoe UI" panose="020B0502040204020203" pitchFamily="34" charset="0"/>
                </a:rPr>
                <a:t>600 Million+</a:t>
              </a:r>
            </a:p>
          </p:txBody>
        </p:sp>
        <p:sp>
          <p:nvSpPr>
            <p:cNvPr id="47" name="TextBox 46"/>
            <p:cNvSpPr txBox="1"/>
            <p:nvPr/>
          </p:nvSpPr>
          <p:spPr>
            <a:xfrm>
              <a:off x="9245570" y="6041422"/>
              <a:ext cx="3014730" cy="845231"/>
            </a:xfrm>
            <a:prstGeom prst="rect">
              <a:avLst/>
            </a:prstGeom>
            <a:noFill/>
          </p:spPr>
          <p:txBody>
            <a:bodyPr wrap="square" rtlCol="0">
              <a:spAutoFit/>
            </a:bodyPr>
            <a:lstStyle/>
            <a:p>
              <a:pPr defTabSz="932563">
                <a:defRPr/>
              </a:pPr>
              <a:r>
                <a:rPr lang="en-US" sz="1599" kern="0">
                  <a:solidFill>
                    <a:schemeClr val="tx1">
                      <a:lumMod val="90000"/>
                      <a:lumOff val="10000"/>
                    </a:schemeClr>
                  </a:solidFill>
                  <a:latin typeface="Segoe UI" panose="020B0502040204020203" pitchFamily="34" charset="0"/>
                  <a:cs typeface="Segoe UI" panose="020B0502040204020203" pitchFamily="34" charset="0"/>
                </a:rPr>
                <a:t>Lines of open source code submitted to GitHub by Microsoft engineers</a:t>
              </a:r>
            </a:p>
          </p:txBody>
        </p:sp>
      </p:grpSp>
      <p:sp>
        <p:nvSpPr>
          <p:cNvPr id="45" name="Rectangle 44"/>
          <p:cNvSpPr/>
          <p:nvPr/>
        </p:nvSpPr>
        <p:spPr>
          <a:xfrm>
            <a:off x="6341147" y="5979884"/>
            <a:ext cx="2631338" cy="343443"/>
          </a:xfrm>
          <a:prstGeom prst="rect">
            <a:avLst/>
          </a:prstGeom>
        </p:spPr>
        <p:txBody>
          <a:bodyPr wrap="square">
            <a:spAutoFit/>
          </a:bodyPr>
          <a:lstStyle/>
          <a:p>
            <a:pPr defTabSz="932563">
              <a:defRPr/>
            </a:pPr>
            <a:r>
              <a:rPr lang="en-US" sz="1600" kern="0" spc="-102">
                <a:solidFill>
                  <a:schemeClr val="tx1">
                    <a:lumMod val="90000"/>
                    <a:lumOff val="10000"/>
                  </a:schemeClr>
                </a:solidFill>
                <a:latin typeface="Segoe UI" panose="020B0502040204020203" pitchFamily="34" charset="0"/>
                <a:cs typeface="Segoe UI" panose="020B0502040204020203" pitchFamily="34" charset="0"/>
                <a:hlinkClick r:id="rId7"/>
              </a:rPr>
              <a:t>Microsoft Open Source Hub</a:t>
            </a:r>
            <a:endParaRPr lang="en-US" sz="1600" kern="0" spc="-102">
              <a:solidFill>
                <a:schemeClr val="tx1">
                  <a:lumMod val="90000"/>
                  <a:lumOff val="10000"/>
                </a:schemeClr>
              </a:solidFill>
              <a:latin typeface="Segoe UI" panose="020B0502040204020203" pitchFamily="34" charset="0"/>
              <a:cs typeface="Segoe UI" panose="020B0502040204020203" pitchFamily="34" charset="0"/>
            </a:endParaRPr>
          </a:p>
        </p:txBody>
      </p:sp>
      <p:pic>
        <p:nvPicPr>
          <p:cNvPr id="51" name="Picture 128" descr="buddy4"/>
          <p:cNvPicPr>
            <a:picLocks noChangeAspect="1" noChangeArrowheads="1"/>
          </p:cNvPicPr>
          <p:nvPr/>
        </p:nvPicPr>
        <p:blipFill>
          <a:blip r:embed="rId8" cstate="print">
            <a:lum bright="6000" contrast="6000"/>
            <a:extLst>
              <a:ext uri="{28A0092B-C50C-407E-A947-70E740481C1C}">
                <a14:useLocalDpi xmlns:a14="http://schemas.microsoft.com/office/drawing/2010/main" val="0"/>
              </a:ext>
            </a:extLst>
          </a:blip>
          <a:srcRect/>
          <a:stretch>
            <a:fillRect/>
          </a:stretch>
        </p:blipFill>
        <p:spPr bwMode="auto">
          <a:xfrm>
            <a:off x="6305185" y="4494765"/>
            <a:ext cx="286986" cy="366011"/>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341147" y="2785706"/>
            <a:ext cx="1623933" cy="476537"/>
          </a:xfrm>
          <a:prstGeom prst="rect">
            <a:avLst/>
          </a:prstGeom>
          <a:noFill/>
        </p:spPr>
        <p:txBody>
          <a:bodyPr wrap="none" rtlCol="0">
            <a:spAutoFit/>
          </a:bodyPr>
          <a:lstStyle/>
          <a:p>
            <a:pPr defTabSz="932563">
              <a:defRPr/>
            </a:pPr>
            <a:r>
              <a:rPr lang="en-US" sz="2400" b="1" kern="0">
                <a:solidFill>
                  <a:schemeClr val="tx1">
                    <a:lumMod val="90000"/>
                    <a:lumOff val="10000"/>
                  </a:schemeClr>
                </a:solidFill>
                <a:latin typeface="Segoe UI" panose="020B0502040204020203" pitchFamily="34" charset="0"/>
                <a:cs typeface="Segoe UI" panose="020B0502040204020203" pitchFamily="34" charset="0"/>
              </a:rPr>
              <a:t>1</a:t>
            </a:r>
            <a:r>
              <a:rPr lang="en-US" sz="2448" b="1" kern="0">
                <a:ln w="9525">
                  <a:solidFill>
                    <a:schemeClr val="bg1"/>
                  </a:solidFill>
                  <a:prstDash val="solid"/>
                </a:ln>
                <a:solidFill>
                  <a:schemeClr val="tx1">
                    <a:lumMod val="90000"/>
                    <a:lumOff val="10000"/>
                  </a:schemeClr>
                </a:solidFill>
                <a:effectLst>
                  <a:outerShdw blurRad="12700" dist="38100" dir="2700000" algn="tl" rotWithShape="0">
                    <a:schemeClr val="bg1">
                      <a:lumMod val="50000"/>
                    </a:schemeClr>
                  </a:outerShdw>
                </a:effectLst>
                <a:latin typeface="Segoe UI" panose="020B0502040204020203" pitchFamily="34" charset="0"/>
                <a:cs typeface="Segoe UI" panose="020B0502040204020203" pitchFamily="34" charset="0"/>
              </a:rPr>
              <a:t> </a:t>
            </a:r>
            <a:r>
              <a:rPr lang="en-US" sz="2400" b="1" kern="0">
                <a:solidFill>
                  <a:schemeClr val="tx1">
                    <a:lumMod val="90000"/>
                    <a:lumOff val="10000"/>
                  </a:schemeClr>
                </a:solidFill>
                <a:latin typeface="Segoe UI" panose="020B0502040204020203" pitchFamily="34" charset="0"/>
                <a:cs typeface="Segoe UI" panose="020B0502040204020203" pitchFamily="34" charset="0"/>
              </a:rPr>
              <a:t>out of 3</a:t>
            </a:r>
          </a:p>
        </p:txBody>
      </p:sp>
      <p:sp>
        <p:nvSpPr>
          <p:cNvPr id="55" name="TextBox 54"/>
          <p:cNvSpPr txBox="1"/>
          <p:nvPr/>
        </p:nvSpPr>
        <p:spPr>
          <a:xfrm>
            <a:off x="8524056" y="2532666"/>
            <a:ext cx="2981072" cy="1096812"/>
          </a:xfrm>
          <a:prstGeom prst="rect">
            <a:avLst/>
          </a:prstGeom>
          <a:noFill/>
        </p:spPr>
        <p:txBody>
          <a:bodyPr wrap="square" rtlCol="0" anchor="t">
            <a:spAutoFit/>
          </a:bodyPr>
          <a:lstStyle/>
          <a:p>
            <a:pPr defTabSz="932563">
              <a:defRPr/>
            </a:pPr>
            <a:r>
              <a:rPr lang="EN-US" sz="1600" kern="0">
                <a:solidFill>
                  <a:schemeClr val="tx1">
                    <a:lumMod val="90000"/>
                    <a:lumOff val="10000"/>
                  </a:schemeClr>
                </a:solidFill>
                <a:latin typeface="Segoe UI" panose="020B0502040204020203" pitchFamily="34" charset="0"/>
                <a:cs typeface="Segoe UI" panose="020B0502040204020203" pitchFamily="34" charset="0"/>
              </a:rPr>
              <a:t>1 out of 3 VMs on Azure run Linux, and more than half of all new VMs run Linux </a:t>
            </a:r>
          </a:p>
          <a:p>
            <a:pPr defTabSz="932563">
              <a:defRPr/>
            </a:pPr>
            <a:endParaRPr lang="en-US" sz="1600" kern="0">
              <a:latin typeface="Segoe UI" panose="020B0502040204020203" pitchFamily="34" charset="0"/>
              <a:cs typeface="Segoe UI" panose="020B0502040204020203" pitchFamily="34" charset="0"/>
            </a:endParaRPr>
          </a:p>
        </p:txBody>
      </p:sp>
      <p:grpSp>
        <p:nvGrpSpPr>
          <p:cNvPr id="4" name="Group 3"/>
          <p:cNvGrpSpPr/>
          <p:nvPr/>
        </p:nvGrpSpPr>
        <p:grpSpPr>
          <a:xfrm>
            <a:off x="3278861" y="1480503"/>
            <a:ext cx="1554260" cy="822668"/>
            <a:chOff x="3004078" y="1101152"/>
            <a:chExt cx="1554480" cy="822784"/>
          </a:xfrm>
        </p:grpSpPr>
        <p:pic>
          <p:nvPicPr>
            <p:cNvPr id="57" name="Picture 56"/>
            <p:cNvPicPr>
              <a:picLocks noChangeAspect="1"/>
            </p:cNvPicPr>
            <p:nvPr/>
          </p:nvPicPr>
          <p:blipFill>
            <a:blip r:embed="rId9"/>
            <a:stretch>
              <a:fillRect/>
            </a:stretch>
          </p:blipFill>
          <p:spPr>
            <a:xfrm>
              <a:off x="3004078" y="1101152"/>
              <a:ext cx="1554480" cy="415892"/>
            </a:xfrm>
            <a:prstGeom prst="rect">
              <a:avLst/>
            </a:prstGeom>
          </p:spPr>
        </p:pic>
        <p:sp>
          <p:nvSpPr>
            <p:cNvPr id="58" name="TextBox 57"/>
            <p:cNvSpPr txBox="1"/>
            <p:nvPr/>
          </p:nvSpPr>
          <p:spPr>
            <a:xfrm>
              <a:off x="3234589" y="1587338"/>
              <a:ext cx="1190301" cy="336598"/>
            </a:xfrm>
            <a:prstGeom prst="rect">
              <a:avLst/>
            </a:prstGeom>
            <a:noFill/>
          </p:spPr>
          <p:txBody>
            <a:bodyPr wrap="square" rtlCol="0">
              <a:spAutoFit/>
            </a:bodyPr>
            <a:lstStyle/>
            <a:p>
              <a:pPr defTabSz="932563">
                <a:defRPr/>
              </a:pPr>
              <a:r>
                <a:rPr lang="en-US" sz="1599" kern="0">
                  <a:solidFill>
                    <a:schemeClr val="tx1">
                      <a:lumMod val="90000"/>
                      <a:lumOff val="10000"/>
                    </a:schemeClr>
                  </a:solidFill>
                  <a:latin typeface="Segoe UI" panose="020B0502040204020203" pitchFamily="34" charset="0"/>
                  <a:cs typeface="Segoe UI" panose="020B0502040204020203" pitchFamily="34" charset="0"/>
                </a:rPr>
                <a:t>Acquisition</a:t>
              </a:r>
            </a:p>
          </p:txBody>
        </p:sp>
      </p:grpSp>
      <p:grpSp>
        <p:nvGrpSpPr>
          <p:cNvPr id="66" name="Group 65"/>
          <p:cNvGrpSpPr/>
          <p:nvPr/>
        </p:nvGrpSpPr>
        <p:grpSpPr>
          <a:xfrm>
            <a:off x="3326314" y="4302621"/>
            <a:ext cx="2469850" cy="704584"/>
            <a:chOff x="3440822" y="4195198"/>
            <a:chExt cx="2470201" cy="704684"/>
          </a:xfrm>
        </p:grpSpPr>
        <p:pic>
          <p:nvPicPr>
            <p:cNvPr id="60" name="Picture 59"/>
            <p:cNvPicPr>
              <a:picLocks noChangeAspect="1"/>
            </p:cNvPicPr>
            <p:nvPr/>
          </p:nvPicPr>
          <p:blipFill>
            <a:blip r:embed="rId10"/>
            <a:stretch>
              <a:fillRect/>
            </a:stretch>
          </p:blipFill>
          <p:spPr>
            <a:xfrm>
              <a:off x="3752600" y="4195198"/>
              <a:ext cx="1371600" cy="441118"/>
            </a:xfrm>
            <a:prstGeom prst="rect">
              <a:avLst/>
            </a:prstGeom>
          </p:spPr>
        </p:pic>
        <p:sp>
          <p:nvSpPr>
            <p:cNvPr id="61" name="TextBox 60"/>
            <p:cNvSpPr txBox="1"/>
            <p:nvPr/>
          </p:nvSpPr>
          <p:spPr>
            <a:xfrm>
              <a:off x="3440822" y="4556583"/>
              <a:ext cx="2470201" cy="343299"/>
            </a:xfrm>
            <a:prstGeom prst="rect">
              <a:avLst/>
            </a:prstGeom>
            <a:noFill/>
          </p:spPr>
          <p:txBody>
            <a:bodyPr wrap="square" rtlCol="0">
              <a:spAutoFit/>
            </a:bodyPr>
            <a:lstStyle/>
            <a:p>
              <a:pPr defTabSz="932563">
                <a:defRPr/>
              </a:pPr>
              <a:r>
                <a:rPr lang="en-US" sz="1599" kern="0">
                  <a:solidFill>
                    <a:schemeClr val="tx1">
                      <a:lumMod val="90000"/>
                      <a:lumOff val="10000"/>
                    </a:schemeClr>
                  </a:solidFill>
                  <a:latin typeface="Segoe UI" panose="020B0502040204020203" pitchFamily="34" charset="0"/>
                  <a:cs typeface="Segoe UI" panose="020B0502040204020203" pitchFamily="34" charset="0"/>
                </a:rPr>
                <a:t>Jenkins project on Azure</a:t>
              </a:r>
            </a:p>
          </p:txBody>
        </p:sp>
      </p:grpSp>
      <p:sp>
        <p:nvSpPr>
          <p:cNvPr id="12" name="TextBox 11"/>
          <p:cNvSpPr txBox="1"/>
          <p:nvPr/>
        </p:nvSpPr>
        <p:spPr>
          <a:xfrm>
            <a:off x="136969" y="885197"/>
            <a:ext cx="5835926" cy="406208"/>
          </a:xfrm>
          <a:prstGeom prst="rect">
            <a:avLst/>
          </a:prstGeom>
          <a:noFill/>
        </p:spPr>
        <p:txBody>
          <a:bodyPr wrap="square" rtlCol="0">
            <a:spAutoFit/>
          </a:bodyPr>
          <a:lstStyle/>
          <a:p>
            <a:r>
              <a:rPr lang="en-US" sz="2000" b="1" spc="-30">
                <a:latin typeface="Segoe UI" panose="020B0502040204020203" pitchFamily="34" charset="0"/>
                <a:cs typeface="Segoe UI" panose="020B0502040204020203" pitchFamily="34" charset="0"/>
              </a:rPr>
              <a:t>Our Products</a:t>
            </a:r>
          </a:p>
        </p:txBody>
      </p:sp>
      <p:sp>
        <p:nvSpPr>
          <p:cNvPr id="68" name="TextBox 67"/>
          <p:cNvSpPr txBox="1"/>
          <p:nvPr/>
        </p:nvSpPr>
        <p:spPr>
          <a:xfrm>
            <a:off x="128821" y="3814580"/>
            <a:ext cx="5813407" cy="406208"/>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r>
              <a:rPr lang="en-US"/>
              <a:t>Our Partnerships</a:t>
            </a:r>
          </a:p>
        </p:txBody>
      </p:sp>
      <p:sp>
        <p:nvSpPr>
          <p:cNvPr id="70" name="TextBox 69"/>
          <p:cNvSpPr txBox="1"/>
          <p:nvPr/>
        </p:nvSpPr>
        <p:spPr>
          <a:xfrm>
            <a:off x="6142549" y="879307"/>
            <a:ext cx="5790890" cy="406208"/>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r>
              <a:rPr lang="en-US"/>
              <a:t>Our Offerings</a:t>
            </a:r>
          </a:p>
        </p:txBody>
      </p:sp>
      <p:sp>
        <p:nvSpPr>
          <p:cNvPr id="72" name="Rectangle 71"/>
          <p:cNvSpPr/>
          <p:nvPr/>
        </p:nvSpPr>
        <p:spPr>
          <a:xfrm>
            <a:off x="6692950" y="4370093"/>
            <a:ext cx="1831106" cy="845689"/>
          </a:xfrm>
          <a:prstGeom prst="rect">
            <a:avLst/>
          </a:prstGeom>
        </p:spPr>
        <p:txBody>
          <a:bodyPr wrap="square">
            <a:spAutoFit/>
          </a:bodyPr>
          <a:lstStyle/>
          <a:p>
            <a:pPr defTabSz="932563">
              <a:defRPr/>
            </a:pPr>
            <a:r>
              <a:rPr lang="en-US" sz="1600" b="1" kern="0" dirty="0">
                <a:solidFill>
                  <a:schemeClr val="tx1">
                    <a:lumMod val="90000"/>
                    <a:lumOff val="10000"/>
                  </a:schemeClr>
                </a:solidFill>
                <a:latin typeface="Segoe UI" panose="020B0502040204020203" pitchFamily="34" charset="0"/>
                <a:cs typeface="Segoe UI" panose="020B0502040204020203" pitchFamily="34" charset="0"/>
              </a:rPr>
              <a:t>Ross </a:t>
            </a:r>
            <a:r>
              <a:rPr lang="en-US" sz="1600" b="1" kern="0" dirty="0" err="1">
                <a:solidFill>
                  <a:schemeClr val="tx1">
                    <a:lumMod val="90000"/>
                    <a:lumOff val="10000"/>
                  </a:schemeClr>
                </a:solidFill>
                <a:latin typeface="Segoe UI" panose="020B0502040204020203" pitchFamily="34" charset="0"/>
                <a:cs typeface="Segoe UI" panose="020B0502040204020203" pitchFamily="34" charset="0"/>
              </a:rPr>
              <a:t>Gardler</a:t>
            </a:r>
            <a:r>
              <a:rPr lang="en-US" sz="1600" b="1" kern="0" dirty="0">
                <a:solidFill>
                  <a:schemeClr val="tx1">
                    <a:lumMod val="90000"/>
                    <a:lumOff val="10000"/>
                  </a:schemeClr>
                </a:solidFill>
                <a:latin typeface="Segoe UI" panose="020B0502040204020203" pitchFamily="34" charset="0"/>
                <a:cs typeface="Segoe UI" panose="020B0502040204020203" pitchFamily="34" charset="0"/>
              </a:rPr>
              <a:t> </a:t>
            </a:r>
            <a:r>
              <a:rPr lang="en-US" sz="1600" kern="0" dirty="0">
                <a:solidFill>
                  <a:schemeClr val="tx1">
                    <a:lumMod val="90000"/>
                    <a:lumOff val="10000"/>
                  </a:schemeClr>
                </a:solidFill>
                <a:latin typeface="Segoe UI" panose="020B0502040204020203" pitchFamily="34" charset="0"/>
                <a:cs typeface="Segoe UI" panose="020B0502040204020203" pitchFamily="34" charset="0"/>
              </a:rPr>
              <a:t>President Apache SW Foundation</a:t>
            </a:r>
          </a:p>
        </p:txBody>
      </p:sp>
      <p:sp>
        <p:nvSpPr>
          <p:cNvPr id="73" name="TextBox 72"/>
          <p:cNvSpPr txBox="1"/>
          <p:nvPr/>
        </p:nvSpPr>
        <p:spPr>
          <a:xfrm>
            <a:off x="6143785" y="3808703"/>
            <a:ext cx="5818783" cy="406208"/>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r>
              <a:rPr lang="en-US" dirty="0"/>
              <a:t>Our Employees</a:t>
            </a:r>
          </a:p>
        </p:txBody>
      </p:sp>
      <p:grpSp>
        <p:nvGrpSpPr>
          <p:cNvPr id="83" name="Group 82"/>
          <p:cNvGrpSpPr/>
          <p:nvPr/>
        </p:nvGrpSpPr>
        <p:grpSpPr>
          <a:xfrm>
            <a:off x="241045" y="4323290"/>
            <a:ext cx="2142051" cy="686801"/>
            <a:chOff x="251559" y="4123714"/>
            <a:chExt cx="2726913" cy="800193"/>
          </a:xfrm>
        </p:grpSpPr>
        <p:sp>
          <p:nvSpPr>
            <p:cNvPr id="18" name="TextBox 17"/>
            <p:cNvSpPr txBox="1"/>
            <p:nvPr/>
          </p:nvSpPr>
          <p:spPr>
            <a:xfrm>
              <a:off x="1026605" y="4523986"/>
              <a:ext cx="1712207" cy="399921"/>
            </a:xfrm>
            <a:prstGeom prst="rect">
              <a:avLst/>
            </a:prstGeom>
            <a:noFill/>
          </p:spPr>
          <p:txBody>
            <a:bodyPr wrap="square" rtlCol="0">
              <a:spAutoFit/>
            </a:bodyPr>
            <a:lstStyle/>
            <a:p>
              <a:pPr defTabSz="932563">
                <a:defRPr/>
              </a:pPr>
              <a:r>
                <a:rPr lang="en-US" sz="1599" kern="0">
                  <a:solidFill>
                    <a:schemeClr val="tx1">
                      <a:lumMod val="90000"/>
                      <a:lumOff val="10000"/>
                    </a:schemeClr>
                  </a:solidFill>
                  <a:latin typeface="Segoe UI" panose="020B0502040204020203" pitchFamily="34" charset="0"/>
                  <a:cs typeface="Segoe UI" panose="020B0502040204020203" pitchFamily="34" charset="0"/>
                </a:rPr>
                <a:t>Partnership</a:t>
              </a:r>
            </a:p>
          </p:txBody>
        </p:sp>
        <p:pic>
          <p:nvPicPr>
            <p:cNvPr id="74" name="Picture 73"/>
            <p:cNvPicPr>
              <a:picLocks noChangeAspect="1"/>
            </p:cNvPicPr>
            <p:nvPr/>
          </p:nvPicPr>
          <p:blipFill>
            <a:blip r:embed="rId11"/>
            <a:stretch>
              <a:fillRect/>
            </a:stretch>
          </p:blipFill>
          <p:spPr>
            <a:xfrm>
              <a:off x="1698244" y="4194602"/>
              <a:ext cx="1280228" cy="274506"/>
            </a:xfrm>
            <a:prstGeom prst="rect">
              <a:avLst/>
            </a:prstGeom>
          </p:spPr>
        </p:pic>
        <p:pic>
          <p:nvPicPr>
            <p:cNvPr id="75" name="Picture 3"/>
            <p:cNvPicPr>
              <a:picLocks noChangeAspect="1"/>
            </p:cNvPicPr>
            <p:nvPr/>
          </p:nvPicPr>
          <p:blipFill>
            <a:blip r:embed="rId12"/>
            <a:stretch/>
          </p:blipFill>
          <p:spPr>
            <a:xfrm>
              <a:off x="251559" y="4127888"/>
              <a:ext cx="1233596" cy="397786"/>
            </a:xfrm>
            <a:prstGeom prst="rect">
              <a:avLst/>
            </a:prstGeom>
            <a:ln>
              <a:noFill/>
            </a:ln>
          </p:spPr>
        </p:pic>
        <p:cxnSp>
          <p:nvCxnSpPr>
            <p:cNvPr id="82" name="Straight Connector 81"/>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0" name="Picture 8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1777" y="5521368"/>
            <a:ext cx="1371405" cy="319994"/>
          </a:xfrm>
          <a:prstGeom prst="rect">
            <a:avLst/>
          </a:prstGeom>
        </p:spPr>
      </p:pic>
      <p:pic>
        <p:nvPicPr>
          <p:cNvPr id="2" name="Picture 1"/>
          <p:cNvPicPr>
            <a:picLocks noChangeAspect="1"/>
          </p:cNvPicPr>
          <p:nvPr/>
        </p:nvPicPr>
        <p:blipFill>
          <a:blip r:embed="rId14"/>
          <a:stretch>
            <a:fillRect/>
          </a:stretch>
        </p:blipFill>
        <p:spPr>
          <a:xfrm>
            <a:off x="2907365" y="5681953"/>
            <a:ext cx="914270" cy="734413"/>
          </a:xfrm>
          <a:prstGeom prst="rect">
            <a:avLst/>
          </a:prstGeom>
        </p:spPr>
      </p:pic>
      <p:grpSp>
        <p:nvGrpSpPr>
          <p:cNvPr id="9" name="Group 8"/>
          <p:cNvGrpSpPr/>
          <p:nvPr/>
        </p:nvGrpSpPr>
        <p:grpSpPr>
          <a:xfrm>
            <a:off x="2812497" y="2609834"/>
            <a:ext cx="2882962" cy="915644"/>
            <a:chOff x="2812031" y="2609718"/>
            <a:chExt cx="2883371" cy="915775"/>
          </a:xfrm>
        </p:grpSpPr>
        <p:sp>
          <p:nvSpPr>
            <p:cNvPr id="27" name="TextBox 26"/>
            <p:cNvSpPr txBox="1"/>
            <p:nvPr/>
          </p:nvSpPr>
          <p:spPr>
            <a:xfrm>
              <a:off x="2852767" y="3279365"/>
              <a:ext cx="2808860" cy="246128"/>
            </a:xfrm>
            <a:prstGeom prst="rect">
              <a:avLst/>
            </a:prstGeom>
            <a:noFill/>
          </p:spPr>
          <p:txBody>
            <a:bodyPr wrap="none" lIns="0" tIns="0" rIns="0" bIns="0" rtlCol="0">
              <a:spAutoFit/>
            </a:bodyPr>
            <a:lstStyle/>
            <a:p>
              <a:pPr algn="ctr" defTabSz="932563">
                <a:defRPr/>
              </a:pPr>
              <a:r>
                <a:rPr lang="en-US" sz="1599" kern="0">
                  <a:solidFill>
                    <a:schemeClr val="tx1">
                      <a:lumMod val="90000"/>
                      <a:lumOff val="10000"/>
                    </a:schemeClr>
                  </a:solidFill>
                  <a:latin typeface="Segoe UI" panose="020B0502040204020203" pitchFamily="34" charset="0"/>
                  <a:cs typeface="Segoe UI" panose="020B0502040204020203" pitchFamily="34" charset="0"/>
                </a:rPr>
                <a:t>Run Linux on Windows natively</a:t>
              </a:r>
            </a:p>
          </p:txBody>
        </p:sp>
        <p:grpSp>
          <p:nvGrpSpPr>
            <p:cNvPr id="8" name="Group 7"/>
            <p:cNvGrpSpPr/>
            <p:nvPr/>
          </p:nvGrpSpPr>
          <p:grpSpPr>
            <a:xfrm>
              <a:off x="2812031" y="2609718"/>
              <a:ext cx="2883371" cy="640354"/>
              <a:chOff x="2812031" y="2609718"/>
              <a:chExt cx="2883371" cy="640354"/>
            </a:xfrm>
          </p:grpSpPr>
          <p:grpSp>
            <p:nvGrpSpPr>
              <p:cNvPr id="7" name="Group 6"/>
              <p:cNvGrpSpPr/>
              <p:nvPr/>
            </p:nvGrpSpPr>
            <p:grpSpPr>
              <a:xfrm>
                <a:off x="3392878" y="2805287"/>
                <a:ext cx="1633143" cy="444785"/>
                <a:chOff x="3154503" y="2924271"/>
                <a:chExt cx="1633143" cy="420411"/>
              </a:xfrm>
            </p:grpSpPr>
            <p:sp>
              <p:nvSpPr>
                <p:cNvPr id="59" name="Rectangle 58"/>
                <p:cNvSpPr/>
                <p:nvPr/>
              </p:nvSpPr>
              <p:spPr bwMode="auto">
                <a:xfrm>
                  <a:off x="3154503" y="2924271"/>
                  <a:ext cx="1633030" cy="420411"/>
                </a:xfrm>
                <a:prstGeom prst="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63" name="TextBox 62"/>
                <p:cNvSpPr txBox="1"/>
                <p:nvPr/>
              </p:nvSpPr>
              <p:spPr>
                <a:xfrm>
                  <a:off x="3202051" y="3007512"/>
                  <a:ext cx="1585595" cy="117836"/>
                </a:xfrm>
                <a:prstGeom prst="rect">
                  <a:avLst/>
                </a:prstGeom>
                <a:noFill/>
              </p:spPr>
              <p:txBody>
                <a:bodyPr wrap="none" lIns="0" tIns="0" rIns="0" bIns="0" rtlCol="0">
                  <a:spAutoFit/>
                </a:bodyPr>
                <a:lstStyle/>
                <a:p>
                  <a:pPr algn="ctr" defTabSz="932563">
                    <a:lnSpc>
                      <a:spcPct val="90000"/>
                    </a:lnSpc>
                    <a:spcAft>
                      <a:spcPts val="600"/>
                    </a:spcAft>
                    <a:defRPr/>
                  </a:pPr>
                  <a:r>
                    <a:rPr lang="en-US" sz="900" kern="0">
                      <a:solidFill>
                        <a:srgbClr val="FFFFFF"/>
                      </a:solidFill>
                      <a:latin typeface="Lucida Console" panose="020B0609040504020204" pitchFamily="49" charset="0"/>
                    </a:rPr>
                    <a:t>C:\Users\markhill&gt; bash</a:t>
                  </a:r>
                </a:p>
              </p:txBody>
            </p:sp>
            <p:sp>
              <p:nvSpPr>
                <p:cNvPr id="64" name="TextBox 63"/>
                <p:cNvSpPr txBox="1"/>
                <p:nvPr/>
              </p:nvSpPr>
              <p:spPr>
                <a:xfrm>
                  <a:off x="3202027" y="3167296"/>
                  <a:ext cx="1426428" cy="117836"/>
                </a:xfrm>
                <a:prstGeom prst="rect">
                  <a:avLst/>
                </a:prstGeom>
                <a:noFill/>
              </p:spPr>
              <p:txBody>
                <a:bodyPr wrap="square" lIns="0" tIns="0" rIns="0" bIns="0" rtlCol="0">
                  <a:spAutoFit/>
                </a:bodyPr>
                <a:lstStyle/>
                <a:p>
                  <a:pPr algn="ctr" defTabSz="932563">
                    <a:lnSpc>
                      <a:spcPct val="90000"/>
                    </a:lnSpc>
                    <a:spcAft>
                      <a:spcPts val="600"/>
                    </a:spcAft>
                    <a:defRPr/>
                  </a:pPr>
                  <a:r>
                    <a:rPr lang="en-US" sz="900" kern="0" err="1">
                      <a:solidFill>
                        <a:srgbClr val="009900"/>
                      </a:solidFill>
                      <a:latin typeface="Lucida Console" panose="020B0609040504020204" pitchFamily="49" charset="0"/>
                    </a:rPr>
                    <a:t>root@localhost</a:t>
                  </a:r>
                  <a:r>
                    <a:rPr lang="en-US" sz="900" kern="0">
                      <a:solidFill>
                        <a:srgbClr val="FFFFFF"/>
                      </a:solidFill>
                      <a:latin typeface="Lucida Console" panose="020B0609040504020204" pitchFamily="49" charset="0"/>
                    </a:rPr>
                    <a:t>: #</a:t>
                  </a:r>
                </a:p>
              </p:txBody>
            </p:sp>
          </p:grpSp>
          <p:sp>
            <p:nvSpPr>
              <p:cNvPr id="78" name="TextBox 77"/>
              <p:cNvSpPr txBox="1"/>
              <p:nvPr/>
            </p:nvSpPr>
            <p:spPr>
              <a:xfrm>
                <a:off x="2812031" y="2609718"/>
                <a:ext cx="2883371" cy="193927"/>
              </a:xfrm>
              <a:prstGeom prst="rect">
                <a:avLst/>
              </a:prstGeom>
              <a:noFill/>
            </p:spPr>
            <p:txBody>
              <a:bodyPr wrap="square" lIns="0" tIns="0" rIns="0" bIns="0" rtlCol="0">
                <a:spAutoFit/>
              </a:bodyPr>
              <a:lstStyle/>
              <a:p>
                <a:pPr algn="ctr" defTabSz="932563">
                  <a:lnSpc>
                    <a:spcPct val="90000"/>
                  </a:lnSpc>
                  <a:spcAft>
                    <a:spcPts val="600"/>
                  </a:spcAft>
                  <a:defRPr/>
                </a:pPr>
                <a:r>
                  <a:rPr lang="en-US" sz="1400" b="1" kern="0" spc="-130">
                    <a:gradFill>
                      <a:gsLst>
                        <a:gs pos="2917">
                          <a:srgbClr val="505050"/>
                        </a:gs>
                        <a:gs pos="30000">
                          <a:srgbClr val="505050"/>
                        </a:gs>
                      </a:gsLst>
                      <a:lin ang="5400000" scaled="0"/>
                    </a:gradFill>
                    <a:latin typeface="OCR A Extended" panose="02010509020102010303" pitchFamily="50" charset="0"/>
                    <a:ea typeface="Microsoft Yi Baiti" panose="03000500000000000000" pitchFamily="66" charset="0"/>
                    <a:cs typeface="Courier New" panose="02070309020205020404" pitchFamily="49" charset="0"/>
                  </a:rPr>
                  <a:t>Windows Subsystem for Linux</a:t>
                </a:r>
              </a:p>
            </p:txBody>
          </p:sp>
        </p:grpSp>
      </p:grpSp>
      <p:pic>
        <p:nvPicPr>
          <p:cNvPr id="56" name="Picture 128" descr="buddy4"/>
          <p:cNvPicPr>
            <a:picLocks noChangeAspect="1" noChangeArrowheads="1"/>
          </p:cNvPicPr>
          <p:nvPr/>
        </p:nvPicPr>
        <p:blipFill>
          <a:blip r:embed="rId8" cstate="print">
            <a:lum bright="6000" contrast="6000"/>
            <a:extLst>
              <a:ext uri="{28A0092B-C50C-407E-A947-70E740481C1C}">
                <a14:useLocalDpi xmlns:a14="http://schemas.microsoft.com/office/drawing/2010/main" val="0"/>
              </a:ext>
            </a:extLst>
          </a:blip>
          <a:srcRect/>
          <a:stretch>
            <a:fillRect/>
          </a:stretch>
        </p:blipFill>
        <p:spPr bwMode="auto">
          <a:xfrm>
            <a:off x="8913989" y="4494765"/>
            <a:ext cx="286986" cy="366011"/>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p:cNvSpPr/>
          <p:nvPr/>
        </p:nvSpPr>
        <p:spPr>
          <a:xfrm>
            <a:off x="9301754" y="4370093"/>
            <a:ext cx="2410414" cy="829182"/>
          </a:xfrm>
          <a:prstGeom prst="rect">
            <a:avLst/>
          </a:prstGeom>
        </p:spPr>
        <p:txBody>
          <a:bodyPr wrap="square">
            <a:spAutoFit/>
          </a:bodyPr>
          <a:lstStyle/>
          <a:p>
            <a:pPr defTabSz="932563">
              <a:defRPr/>
            </a:pPr>
            <a:r>
              <a:rPr lang="en-US" sz="1600" b="1" kern="0" dirty="0">
                <a:solidFill>
                  <a:schemeClr val="tx1">
                    <a:lumMod val="90000"/>
                    <a:lumOff val="10000"/>
                  </a:schemeClr>
                </a:solidFill>
                <a:latin typeface="Segoe UI" panose="020B0502040204020203" pitchFamily="34" charset="0"/>
                <a:cs typeface="Segoe UI" panose="020B0502040204020203" pitchFamily="34" charset="0"/>
              </a:rPr>
              <a:t>Brendan Burns</a:t>
            </a:r>
            <a:br>
              <a:rPr lang="en-US" sz="1600" b="1" kern="0" dirty="0">
                <a:solidFill>
                  <a:schemeClr val="tx1">
                    <a:lumMod val="90000"/>
                    <a:lumOff val="10000"/>
                  </a:schemeClr>
                </a:solidFill>
                <a:latin typeface="Segoe UI" panose="020B0502040204020203" pitchFamily="34" charset="0"/>
                <a:cs typeface="Segoe UI" panose="020B0502040204020203" pitchFamily="34" charset="0"/>
              </a:rPr>
            </a:br>
            <a:r>
              <a:rPr lang="en-US" sz="1600" kern="0" dirty="0">
                <a:solidFill>
                  <a:schemeClr val="tx1">
                    <a:lumMod val="90000"/>
                    <a:lumOff val="10000"/>
                  </a:schemeClr>
                </a:solidFill>
                <a:latin typeface="Segoe UI" panose="020B0502040204020203" pitchFamily="34" charset="0"/>
                <a:cs typeface="Segoe UI" panose="020B0502040204020203" pitchFamily="34" charset="0"/>
              </a:rPr>
              <a:t>Co-founder of Kubernetes</a:t>
            </a:r>
          </a:p>
        </p:txBody>
      </p:sp>
    </p:spTree>
    <p:extLst>
      <p:ext uri="{BB962C8B-B14F-4D97-AF65-F5344CB8AC3E}">
        <p14:creationId xmlns:p14="http://schemas.microsoft.com/office/powerpoint/2010/main" val="3459140841"/>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5" name="Title 1" hidden="1"/>
          <p:cNvSpPr txBox="1">
            <a:spLocks/>
          </p:cNvSpPr>
          <p:nvPr/>
        </p:nvSpPr>
        <p:spPr>
          <a:xfrm>
            <a:off x="270067" y="290404"/>
            <a:ext cx="11653425" cy="899409"/>
          </a:xfrm>
          <a:prstGeom prst="rect">
            <a:avLst/>
          </a:prstGeom>
        </p:spPr>
        <p:txBody>
          <a:bodyPr vert="horz" wrap="square" lIns="143407" tIns="89630" rIns="143407" bIns="89630" rtlCol="0" anchor="t">
            <a:noAutofit/>
          </a:bodyPr>
          <a:lstStyle>
            <a:lvl1pPr algn="l" defTabSz="931863" rtl="0" eaLnBrk="0" fontAlgn="base" hangingPunct="0">
              <a:lnSpc>
                <a:spcPct val="90000"/>
              </a:lnSpc>
              <a:spcBef>
                <a:spcPct val="0"/>
              </a:spcBef>
              <a:spcAft>
                <a:spcPct val="0"/>
              </a:spcAft>
              <a:defRPr lang="en-US" sz="5198" kern="1200" spc="-102">
                <a:ln w="3175">
                  <a:noFill/>
                </a:ln>
                <a:solidFill>
                  <a:schemeClr val="tx2"/>
                </a:solidFill>
                <a:latin typeface="+mj-lt"/>
                <a:ea typeface="ＭＳ Ｐゴシック" charset="0"/>
                <a:cs typeface="Segoe UI" pitchFamily="34" charset="0"/>
              </a:defRPr>
            </a:lvl1pPr>
            <a:lvl2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marL="0" marR="0" lvl="0" indent="0" algn="l" defTabSz="913330" rtl="0" eaLnBrk="0" fontAlgn="base" latinLnBrk="0" hangingPunct="0">
              <a:lnSpc>
                <a:spcPct val="90000"/>
              </a:lnSpc>
              <a:spcBef>
                <a:spcPct val="0"/>
              </a:spcBef>
              <a:spcAft>
                <a:spcPct val="0"/>
              </a:spcAft>
              <a:buClrTx/>
              <a:buSzTx/>
              <a:buFontTx/>
              <a:buNone/>
              <a:tabLst/>
              <a:defRPr/>
            </a:pPr>
            <a:r>
              <a:rPr kumimoji="0" lang="en-US" sz="5097" b="0" i="0" u="none" strike="noStrike" kern="1200" cap="none" spc="-100" normalizeH="0" baseline="0" noProof="0" dirty="0">
                <a:ln w="3175">
                  <a:noFill/>
                </a:ln>
                <a:solidFill>
                  <a:srgbClr val="002050"/>
                </a:solidFill>
                <a:effectLst/>
                <a:uLnTx/>
                <a:uFillTx/>
                <a:latin typeface="Segoe UI Light"/>
                <a:ea typeface="ＭＳ Ｐゴシック" charset="0"/>
                <a:cs typeface="Segoe UI" pitchFamily="34" charset="0"/>
              </a:rPr>
              <a:t>Our approach to open source in the hybrid cloud</a:t>
            </a:r>
          </a:p>
        </p:txBody>
      </p:sp>
      <p:sp>
        <p:nvSpPr>
          <p:cNvPr id="19" name="Rectangle 18"/>
          <p:cNvSpPr/>
          <p:nvPr/>
        </p:nvSpPr>
        <p:spPr bwMode="auto">
          <a:xfrm>
            <a:off x="447470" y="5542355"/>
            <a:ext cx="11344768" cy="69621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Open Source Partners &amp; Ecosystem</a:t>
            </a:r>
          </a:p>
        </p:txBody>
      </p:sp>
      <p:grpSp>
        <p:nvGrpSpPr>
          <p:cNvPr id="71" name="Group 70"/>
          <p:cNvGrpSpPr/>
          <p:nvPr/>
        </p:nvGrpSpPr>
        <p:grpSpPr>
          <a:xfrm>
            <a:off x="447470" y="1214870"/>
            <a:ext cx="2743200" cy="4162675"/>
            <a:chOff x="509816" y="1214870"/>
            <a:chExt cx="2743200" cy="4162675"/>
          </a:xfrm>
        </p:grpSpPr>
        <p:sp>
          <p:nvSpPr>
            <p:cNvPr id="2" name="Rectangle 1"/>
            <p:cNvSpPr/>
            <p:nvPr/>
          </p:nvSpPr>
          <p:spPr bwMode="auto">
            <a:xfrm>
              <a:off x="509816" y="1790225"/>
              <a:ext cx="2743200" cy="3587320"/>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p:cNvSpPr/>
            <p:nvPr/>
          </p:nvSpPr>
          <p:spPr bwMode="auto">
            <a:xfrm>
              <a:off x="811768" y="2742225"/>
              <a:ext cx="2139297" cy="5848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rtl="0" eaLnBrk="0" fontAlgn="auto" latinLnBrk="0" hangingPunct="0">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Light"/>
                  <a:ea typeface="ＭＳ Ｐゴシック" charset="0"/>
                  <a:cs typeface="+mn-cs"/>
                </a:rPr>
                <a:t>Enable</a:t>
              </a:r>
            </a:p>
          </p:txBody>
        </p:sp>
        <p:sp>
          <p:nvSpPr>
            <p:cNvPr id="31" name="Rectangle 30"/>
            <p:cNvSpPr/>
            <p:nvPr/>
          </p:nvSpPr>
          <p:spPr>
            <a:xfrm>
              <a:off x="592603" y="3182405"/>
              <a:ext cx="2620342" cy="634789"/>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588"/>
                </a:spcAft>
                <a:buClrTx/>
                <a:buSzTx/>
                <a:buFontTx/>
                <a:buNone/>
                <a:tabLst/>
                <a:defRPr/>
              </a:pPr>
              <a:r>
                <a:rPr kumimoji="0" lang="en-US" sz="1175" b="0" i="0" u="none" strike="noStrike" kern="0" cap="none" spc="0" normalizeH="0" baseline="0" noProof="0" dirty="0">
                  <a:ln>
                    <a:noFill/>
                  </a:ln>
                  <a:gradFill>
                    <a:gsLst>
                      <a:gs pos="91000">
                        <a:srgbClr val="FFFFFF"/>
                      </a:gs>
                      <a:gs pos="0">
                        <a:srgbClr val="FFFFFF"/>
                      </a:gs>
                    </a:gsLst>
                    <a:lin ang="5400000" scaled="0"/>
                  </a:gradFill>
                  <a:effectLst/>
                  <a:uLnTx/>
                  <a:uFillTx/>
                  <a:latin typeface="Segoe UI"/>
                  <a:ea typeface="+mn-ea"/>
                  <a:cs typeface="+mn-cs"/>
                </a:rPr>
                <a:t>An open and flexible platform that meets you where you are and adds value to your existing investments</a:t>
              </a:r>
            </a:p>
          </p:txBody>
        </p:sp>
        <p:grpSp>
          <p:nvGrpSpPr>
            <p:cNvPr id="3" name="Group 2"/>
            <p:cNvGrpSpPr/>
            <p:nvPr/>
          </p:nvGrpSpPr>
          <p:grpSpPr>
            <a:xfrm>
              <a:off x="1287056" y="1214870"/>
              <a:ext cx="1188720" cy="1157170"/>
              <a:chOff x="952296" y="1781581"/>
              <a:chExt cx="1346542" cy="1464473"/>
            </a:xfrm>
          </p:grpSpPr>
          <p:sp>
            <p:nvSpPr>
              <p:cNvPr id="23" name="Oval 22"/>
              <p:cNvSpPr/>
              <p:nvPr/>
            </p:nvSpPr>
            <p:spPr bwMode="auto">
              <a:xfrm>
                <a:off x="952296" y="1781581"/>
                <a:ext cx="1346542" cy="1464473"/>
              </a:xfrm>
              <a:prstGeom prst="ellipse">
                <a:avLst/>
              </a:prstGeom>
              <a:solidFill>
                <a:srgbClr val="00BCF2"/>
              </a:solidFill>
              <a:ln w="12700">
                <a:noFill/>
                <a:miter lim="800000"/>
              </a:ln>
            </p:spPr>
            <p:txBody>
              <a:bodyPr wrap="square" lIns="233004" tIns="197157" rIns="179234" bIns="179234" rtlCol="0" anchor="ctr">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13" name="Group 12"/>
              <p:cNvGrpSpPr/>
              <p:nvPr/>
            </p:nvGrpSpPr>
            <p:grpSpPr>
              <a:xfrm>
                <a:off x="1147762" y="2245332"/>
                <a:ext cx="937422" cy="536971"/>
                <a:chOff x="6054725" y="2508250"/>
                <a:chExt cx="490538" cy="280988"/>
              </a:xfrm>
            </p:grpSpPr>
            <p:sp>
              <p:nvSpPr>
                <p:cNvPr id="10" name="Freeform 8"/>
                <p:cNvSpPr>
                  <a:spLocks/>
                </p:cNvSpPr>
                <p:nvPr/>
              </p:nvSpPr>
              <p:spPr bwMode="auto">
                <a:xfrm>
                  <a:off x="6438900" y="2508250"/>
                  <a:ext cx="92075" cy="93662"/>
                </a:xfrm>
                <a:custGeom>
                  <a:avLst/>
                  <a:gdLst>
                    <a:gd name="T0" fmla="*/ 58 w 58"/>
                    <a:gd name="T1" fmla="*/ 59 h 59"/>
                    <a:gd name="T2" fmla="*/ 58 w 58"/>
                    <a:gd name="T3" fmla="*/ 0 h 59"/>
                    <a:gd name="T4" fmla="*/ 0 w 58"/>
                    <a:gd name="T5" fmla="*/ 0 h 59"/>
                  </a:gdLst>
                  <a:ahLst/>
                  <a:cxnLst>
                    <a:cxn ang="0">
                      <a:pos x="T0" y="T1"/>
                    </a:cxn>
                    <a:cxn ang="0">
                      <a:pos x="T2" y="T3"/>
                    </a:cxn>
                    <a:cxn ang="0">
                      <a:pos x="T4" y="T5"/>
                    </a:cxn>
                  </a:cxnLst>
                  <a:rect l="0" t="0" r="r" b="b"/>
                  <a:pathLst>
                    <a:path w="58" h="59">
                      <a:moveTo>
                        <a:pt x="58" y="59"/>
                      </a:moveTo>
                      <a:lnTo>
                        <a:pt x="58" y="0"/>
                      </a:lnTo>
                      <a:lnTo>
                        <a:pt x="0" y="0"/>
                      </a:lnTo>
                    </a:path>
                  </a:pathLst>
                </a:custGeom>
                <a:noFill/>
                <a:ln w="476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154" rtl="0"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 name="Line 5"/>
                <p:cNvSpPr>
                  <a:spLocks noChangeShapeType="1"/>
                </p:cNvSpPr>
                <p:nvPr/>
              </p:nvSpPr>
              <p:spPr bwMode="auto">
                <a:xfrm>
                  <a:off x="6054725" y="2727325"/>
                  <a:ext cx="60325" cy="0"/>
                </a:xfrm>
                <a:prstGeom prst="line">
                  <a:avLst/>
                </a:prstGeom>
                <a:noFill/>
                <a:ln w="476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3154" rtl="0"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 name="Line 6"/>
                <p:cNvSpPr>
                  <a:spLocks noChangeShapeType="1"/>
                </p:cNvSpPr>
                <p:nvPr/>
              </p:nvSpPr>
              <p:spPr bwMode="auto">
                <a:xfrm>
                  <a:off x="6146800" y="2727325"/>
                  <a:ext cx="60325" cy="0"/>
                </a:xfrm>
                <a:prstGeom prst="line">
                  <a:avLst/>
                </a:prstGeom>
                <a:noFill/>
                <a:ln w="476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3154" rtl="0"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 name="Freeform 7"/>
                <p:cNvSpPr>
                  <a:spLocks/>
                </p:cNvSpPr>
                <p:nvPr/>
              </p:nvSpPr>
              <p:spPr bwMode="auto">
                <a:xfrm>
                  <a:off x="6238875" y="2508250"/>
                  <a:ext cx="292100" cy="219075"/>
                </a:xfrm>
                <a:custGeom>
                  <a:avLst/>
                  <a:gdLst>
                    <a:gd name="T0" fmla="*/ 0 w 184"/>
                    <a:gd name="T1" fmla="*/ 138 h 138"/>
                    <a:gd name="T2" fmla="*/ 48 w 184"/>
                    <a:gd name="T3" fmla="*/ 138 h 138"/>
                    <a:gd name="T4" fmla="*/ 184 w 184"/>
                    <a:gd name="T5" fmla="*/ 0 h 138"/>
                  </a:gdLst>
                  <a:ahLst/>
                  <a:cxnLst>
                    <a:cxn ang="0">
                      <a:pos x="T0" y="T1"/>
                    </a:cxn>
                    <a:cxn ang="0">
                      <a:pos x="T2" y="T3"/>
                    </a:cxn>
                    <a:cxn ang="0">
                      <a:pos x="T4" y="T5"/>
                    </a:cxn>
                  </a:cxnLst>
                  <a:rect l="0" t="0" r="r" b="b"/>
                  <a:pathLst>
                    <a:path w="184" h="138">
                      <a:moveTo>
                        <a:pt x="0" y="138"/>
                      </a:moveTo>
                      <a:lnTo>
                        <a:pt x="48" y="138"/>
                      </a:lnTo>
                      <a:lnTo>
                        <a:pt x="184" y="0"/>
                      </a:lnTo>
                    </a:path>
                  </a:pathLst>
                </a:custGeom>
                <a:noFill/>
                <a:ln w="476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154" rtl="0"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11" name="Line 9"/>
                <p:cNvSpPr>
                  <a:spLocks noChangeShapeType="1"/>
                </p:cNvSpPr>
                <p:nvPr/>
              </p:nvSpPr>
              <p:spPr bwMode="auto">
                <a:xfrm>
                  <a:off x="6054725" y="2789238"/>
                  <a:ext cx="490538" cy="0"/>
                </a:xfrm>
                <a:prstGeom prst="line">
                  <a:avLst/>
                </a:prstGeom>
                <a:noFill/>
                <a:ln w="476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3154" rtl="0"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grpSp>
        <p:grpSp>
          <p:nvGrpSpPr>
            <p:cNvPr id="25" name="Group 24"/>
            <p:cNvGrpSpPr/>
            <p:nvPr/>
          </p:nvGrpSpPr>
          <p:grpSpPr>
            <a:xfrm>
              <a:off x="717981" y="3954143"/>
              <a:ext cx="2203984" cy="1045089"/>
              <a:chOff x="717981" y="4590912"/>
              <a:chExt cx="2203984" cy="1045089"/>
            </a:xfrm>
          </p:grpSpPr>
          <p:pic>
            <p:nvPicPr>
              <p:cNvPr id="50" name="Picture 49" descr="Dosya:Tux.svg"/>
              <p:cNvPicPr>
                <a:picLocks noChangeAspect="1"/>
              </p:cNvPicPr>
              <p:nvPr/>
            </p:nvPicPr>
            <p:blipFill>
              <a:blip r:embed="rId3"/>
              <a:stretch>
                <a:fillRect/>
              </a:stretch>
            </p:blipFill>
            <p:spPr>
              <a:xfrm>
                <a:off x="717981" y="4643709"/>
                <a:ext cx="390837" cy="460503"/>
              </a:xfrm>
              <a:prstGeom prst="rect">
                <a:avLst/>
              </a:prstGeom>
            </p:spPr>
          </p:pic>
          <p:pic>
            <p:nvPicPr>
              <p:cNvPr id="21" name="Picture 20" descr="Docker : ฉบับปูพื้น – Jaynarol Blo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4150" y="4590912"/>
                <a:ext cx="632370" cy="564182"/>
              </a:xfrm>
              <a:prstGeom prst="rect">
                <a:avLst/>
              </a:prstGeom>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4957" y="4841363"/>
                <a:ext cx="577008" cy="161031"/>
              </a:xfrm>
              <a:prstGeom prst="rect">
                <a:avLst/>
              </a:prstGeom>
            </p:spPr>
          </p:pic>
          <p:pic>
            <p:nvPicPr>
              <p:cNvPr id="52" name="Picture 51" descr="File:Python-logo-notext.sv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9742" y="5233836"/>
                <a:ext cx="361187" cy="361187"/>
              </a:xfrm>
              <a:prstGeom prst="rect">
                <a:avLst/>
              </a:prstGeom>
            </p:spPr>
          </p:pic>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1345" y="5314249"/>
                <a:ext cx="420213" cy="225589"/>
              </a:xfrm>
              <a:prstGeom prst="rect">
                <a:avLst/>
              </a:prstGeom>
            </p:spPr>
          </p:pic>
          <p:pic>
            <p:nvPicPr>
              <p:cNvPr id="54" name="Picture 5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87470" y="5100649"/>
                <a:ext cx="291983" cy="535352"/>
              </a:xfrm>
              <a:prstGeom prst="rect">
                <a:avLst/>
              </a:prstGeom>
            </p:spPr>
          </p:pic>
        </p:grpSp>
      </p:grpSp>
      <p:grpSp>
        <p:nvGrpSpPr>
          <p:cNvPr id="74" name="Group 73"/>
          <p:cNvGrpSpPr/>
          <p:nvPr/>
        </p:nvGrpSpPr>
        <p:grpSpPr>
          <a:xfrm>
            <a:off x="6109694" y="1211263"/>
            <a:ext cx="2796567" cy="4165906"/>
            <a:chOff x="6273955" y="1211263"/>
            <a:chExt cx="2796567" cy="4165906"/>
          </a:xfrm>
        </p:grpSpPr>
        <p:sp>
          <p:nvSpPr>
            <p:cNvPr id="48" name="Rectangle 47"/>
            <p:cNvSpPr/>
            <p:nvPr/>
          </p:nvSpPr>
          <p:spPr bwMode="auto">
            <a:xfrm>
              <a:off x="6327322" y="1789848"/>
              <a:ext cx="2743200" cy="358732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p:cNvSpPr/>
            <p:nvPr/>
          </p:nvSpPr>
          <p:spPr bwMode="auto">
            <a:xfrm>
              <a:off x="6629274" y="2742225"/>
              <a:ext cx="2139297" cy="5848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rtl="0" eaLnBrk="0" fontAlgn="auto" latinLnBrk="0" hangingPunct="0">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Light"/>
                  <a:ea typeface="ＭＳ Ｐゴシック" charset="0"/>
                  <a:cs typeface="+mn-cs"/>
                </a:rPr>
                <a:t>Release</a:t>
              </a:r>
            </a:p>
          </p:txBody>
        </p:sp>
        <p:grpSp>
          <p:nvGrpSpPr>
            <p:cNvPr id="5" name="Group 4"/>
            <p:cNvGrpSpPr/>
            <p:nvPr/>
          </p:nvGrpSpPr>
          <p:grpSpPr>
            <a:xfrm>
              <a:off x="7104562" y="1211263"/>
              <a:ext cx="1188720" cy="1157170"/>
              <a:chOff x="6832433" y="1777899"/>
              <a:chExt cx="1346542" cy="1464473"/>
            </a:xfrm>
          </p:grpSpPr>
          <p:sp>
            <p:nvSpPr>
              <p:cNvPr id="32" name="Oval 31"/>
              <p:cNvSpPr/>
              <p:nvPr/>
            </p:nvSpPr>
            <p:spPr bwMode="auto">
              <a:xfrm>
                <a:off x="6832433" y="1777899"/>
                <a:ext cx="1346542" cy="1464473"/>
              </a:xfrm>
              <a:prstGeom prst="ellipse">
                <a:avLst/>
              </a:prstGeom>
              <a:solidFill>
                <a:srgbClr val="00B0F0"/>
              </a:solidFill>
              <a:ln w="12700">
                <a:noFill/>
                <a:miter lim="800000"/>
              </a:ln>
            </p:spPr>
            <p:txBody>
              <a:bodyPr wrap="square" lIns="233004" tIns="197157" rIns="179234" bIns="179234" rtlCol="0" anchor="ctr">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pic>
            <p:nvPicPr>
              <p:cNvPr id="14" name="Picture 13"/>
              <p:cNvPicPr>
                <a:picLocks noChangeAspect="1"/>
              </p:cNvPicPr>
              <p:nvPr/>
            </p:nvPicPr>
            <p:blipFill>
              <a:blip r:embed="rId9"/>
              <a:stretch>
                <a:fillRect/>
              </a:stretch>
            </p:blipFill>
            <p:spPr>
              <a:xfrm>
                <a:off x="7107759" y="2136014"/>
                <a:ext cx="795891" cy="795891"/>
              </a:xfrm>
              <a:prstGeom prst="rect">
                <a:avLst/>
              </a:prstGeom>
            </p:spPr>
          </p:pic>
        </p:grpSp>
        <p:sp>
          <p:nvSpPr>
            <p:cNvPr id="42" name="Rectangle 41"/>
            <p:cNvSpPr/>
            <p:nvPr/>
          </p:nvSpPr>
          <p:spPr>
            <a:xfrm>
              <a:off x="6424187" y="3182405"/>
              <a:ext cx="2446973" cy="634789"/>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588"/>
                </a:spcAft>
                <a:buClrTx/>
                <a:buSzTx/>
                <a:buFontTx/>
                <a:buNone/>
                <a:tabLst/>
                <a:defRPr/>
              </a:pPr>
              <a:r>
                <a:rPr kumimoji="0" lang="en-US" sz="117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Support a </a:t>
              </a:r>
              <a:r>
                <a:rPr kumimoji="0" lang="en-US" sz="117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stron</a:t>
              </a:r>
              <a:r>
                <a:rPr kumimoji="0" lang="en-US" sz="117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g ecosystem to achieve more through Microsoft’s own portfolio investments</a:t>
              </a:r>
            </a:p>
          </p:txBody>
        </p:sp>
        <p:grpSp>
          <p:nvGrpSpPr>
            <p:cNvPr id="66" name="Group 65"/>
            <p:cNvGrpSpPr/>
            <p:nvPr/>
          </p:nvGrpSpPr>
          <p:grpSpPr>
            <a:xfrm>
              <a:off x="6273955" y="4148933"/>
              <a:ext cx="2532044" cy="1218329"/>
              <a:chOff x="6273955" y="4922532"/>
              <a:chExt cx="2532044" cy="1218329"/>
            </a:xfrm>
          </p:grpSpPr>
          <p:sp>
            <p:nvSpPr>
              <p:cNvPr id="60" name="Rectangle 59"/>
              <p:cNvSpPr/>
              <p:nvPr/>
            </p:nvSpPr>
            <p:spPr>
              <a:xfrm>
                <a:off x="6273955" y="4922532"/>
                <a:ext cx="1366388"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 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.NET Core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Roslyn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TypeScript</a:t>
                </a: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a:t>
                </a:r>
              </a:p>
            </p:txBody>
          </p:sp>
          <p:sp>
            <p:nvSpPr>
              <p:cNvPr id="61" name="Rectangle 60"/>
              <p:cNvSpPr/>
              <p:nvPr/>
            </p:nvSpPr>
            <p:spPr>
              <a:xfrm>
                <a:off x="7439611" y="4940532"/>
                <a:ext cx="1366388"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PowerShell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autorest</a:t>
                </a: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PowerBI</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Visuals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Office UI 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MSR projects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75" name="Group 74"/>
          <p:cNvGrpSpPr/>
          <p:nvPr/>
        </p:nvGrpSpPr>
        <p:grpSpPr>
          <a:xfrm>
            <a:off x="9049037" y="1211263"/>
            <a:ext cx="2743200" cy="4165906"/>
            <a:chOff x="9236075" y="1211263"/>
            <a:chExt cx="2743200" cy="4165906"/>
          </a:xfrm>
        </p:grpSpPr>
        <p:sp>
          <p:nvSpPr>
            <p:cNvPr id="49" name="Rectangle 48"/>
            <p:cNvSpPr/>
            <p:nvPr/>
          </p:nvSpPr>
          <p:spPr bwMode="auto">
            <a:xfrm>
              <a:off x="9236075" y="1789848"/>
              <a:ext cx="2743200" cy="358732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p:cNvSpPr/>
            <p:nvPr/>
          </p:nvSpPr>
          <p:spPr bwMode="auto">
            <a:xfrm>
              <a:off x="9538027" y="2742225"/>
              <a:ext cx="2139297" cy="5848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rtl="0" eaLnBrk="0" fontAlgn="auto" latinLnBrk="0" hangingPunct="0">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Light"/>
                  <a:ea typeface="ＭＳ Ｐゴシック" charset="0"/>
                  <a:cs typeface="+mn-cs"/>
                </a:rPr>
                <a:t>Contribute</a:t>
              </a:r>
            </a:p>
          </p:txBody>
        </p:sp>
        <p:grpSp>
          <p:nvGrpSpPr>
            <p:cNvPr id="6" name="Group 5"/>
            <p:cNvGrpSpPr/>
            <p:nvPr/>
          </p:nvGrpSpPr>
          <p:grpSpPr>
            <a:xfrm>
              <a:off x="10013315" y="1211263"/>
              <a:ext cx="1188720" cy="1157170"/>
              <a:chOff x="9617421" y="1777899"/>
              <a:chExt cx="1346542" cy="1464473"/>
            </a:xfrm>
          </p:grpSpPr>
          <p:sp>
            <p:nvSpPr>
              <p:cNvPr id="17" name="Oval 16"/>
              <p:cNvSpPr/>
              <p:nvPr/>
            </p:nvSpPr>
            <p:spPr bwMode="auto">
              <a:xfrm>
                <a:off x="9617421" y="1777899"/>
                <a:ext cx="1346542" cy="1464473"/>
              </a:xfrm>
              <a:prstGeom prst="ellipse">
                <a:avLst/>
              </a:prstGeom>
              <a:solidFill>
                <a:srgbClr val="00BCF2"/>
              </a:solidFill>
              <a:ln w="19050">
                <a:noFill/>
                <a:miter lim="800000"/>
              </a:ln>
            </p:spPr>
            <p:txBody>
              <a:bodyPr wrap="square" lIns="233004" tIns="197157" rIns="179234" bIns="179234" rtlCol="0" anchor="ctr">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sp>
            <p:nvSpPr>
              <p:cNvPr id="29" name="Freeform 13"/>
              <p:cNvSpPr>
                <a:spLocks noEditPoints="1"/>
              </p:cNvSpPr>
              <p:nvPr/>
            </p:nvSpPr>
            <p:spPr bwMode="auto">
              <a:xfrm>
                <a:off x="9801986" y="2200449"/>
                <a:ext cx="977412" cy="619371"/>
              </a:xfrm>
              <a:custGeom>
                <a:avLst/>
                <a:gdLst>
                  <a:gd name="T0" fmla="*/ 141 w 198"/>
                  <a:gd name="T1" fmla="*/ 22 h 124"/>
                  <a:gd name="T2" fmla="*/ 88 w 198"/>
                  <a:gd name="T3" fmla="*/ 11 h 124"/>
                  <a:gd name="T4" fmla="*/ 0 w 198"/>
                  <a:gd name="T5" fmla="*/ 54 h 124"/>
                  <a:gd name="T6" fmla="*/ 38 w 198"/>
                  <a:gd name="T7" fmla="*/ 97 h 124"/>
                  <a:gd name="T8" fmla="*/ 52 w 198"/>
                  <a:gd name="T9" fmla="*/ 104 h 124"/>
                  <a:gd name="T10" fmla="*/ 61 w 198"/>
                  <a:gd name="T11" fmla="*/ 107 h 124"/>
                  <a:gd name="T12" fmla="*/ 78 w 198"/>
                  <a:gd name="T13" fmla="*/ 120 h 124"/>
                  <a:gd name="T14" fmla="*/ 97 w 198"/>
                  <a:gd name="T15" fmla="*/ 118 h 124"/>
                  <a:gd name="T16" fmla="*/ 103 w 198"/>
                  <a:gd name="T17" fmla="*/ 116 h 124"/>
                  <a:gd name="T18" fmla="*/ 122 w 198"/>
                  <a:gd name="T19" fmla="*/ 112 h 124"/>
                  <a:gd name="T20" fmla="*/ 135 w 198"/>
                  <a:gd name="T21" fmla="*/ 103 h 124"/>
                  <a:gd name="T22" fmla="*/ 147 w 198"/>
                  <a:gd name="T23" fmla="*/ 96 h 124"/>
                  <a:gd name="T24" fmla="*/ 162 w 198"/>
                  <a:gd name="T25" fmla="*/ 83 h 124"/>
                  <a:gd name="T26" fmla="*/ 53 w 198"/>
                  <a:gd name="T27" fmla="*/ 86 h 124"/>
                  <a:gd name="T28" fmla="*/ 44 w 198"/>
                  <a:gd name="T29" fmla="*/ 91 h 124"/>
                  <a:gd name="T30" fmla="*/ 55 w 198"/>
                  <a:gd name="T31" fmla="*/ 75 h 124"/>
                  <a:gd name="T32" fmla="*/ 60 w 198"/>
                  <a:gd name="T33" fmla="*/ 80 h 124"/>
                  <a:gd name="T34" fmla="*/ 64 w 198"/>
                  <a:gd name="T35" fmla="*/ 97 h 124"/>
                  <a:gd name="T36" fmla="*/ 61 w 198"/>
                  <a:gd name="T37" fmla="*/ 99 h 124"/>
                  <a:gd name="T38" fmla="*/ 67 w 198"/>
                  <a:gd name="T39" fmla="*/ 84 h 124"/>
                  <a:gd name="T40" fmla="*/ 73 w 198"/>
                  <a:gd name="T41" fmla="*/ 88 h 124"/>
                  <a:gd name="T42" fmla="*/ 78 w 198"/>
                  <a:gd name="T43" fmla="*/ 104 h 124"/>
                  <a:gd name="T44" fmla="*/ 70 w 198"/>
                  <a:gd name="T45" fmla="*/ 107 h 124"/>
                  <a:gd name="T46" fmla="*/ 79 w 198"/>
                  <a:gd name="T47" fmla="*/ 93 h 124"/>
                  <a:gd name="T48" fmla="*/ 85 w 198"/>
                  <a:gd name="T49" fmla="*/ 92 h 124"/>
                  <a:gd name="T50" fmla="*/ 96 w 198"/>
                  <a:gd name="T51" fmla="*/ 107 h 124"/>
                  <a:gd name="T52" fmla="*/ 82 w 198"/>
                  <a:gd name="T53" fmla="*/ 112 h 124"/>
                  <a:gd name="T54" fmla="*/ 86 w 198"/>
                  <a:gd name="T55" fmla="*/ 107 h 124"/>
                  <a:gd name="T56" fmla="*/ 91 w 198"/>
                  <a:gd name="T57" fmla="*/ 102 h 124"/>
                  <a:gd name="T58" fmla="*/ 96 w 198"/>
                  <a:gd name="T59" fmla="*/ 107 h 124"/>
                  <a:gd name="T60" fmla="*/ 128 w 198"/>
                  <a:gd name="T61" fmla="*/ 67 h 124"/>
                  <a:gd name="T62" fmla="*/ 122 w 198"/>
                  <a:gd name="T63" fmla="*/ 72 h 124"/>
                  <a:gd name="T64" fmla="*/ 139 w 198"/>
                  <a:gd name="T65" fmla="*/ 94 h 124"/>
                  <a:gd name="T66" fmla="*/ 132 w 198"/>
                  <a:gd name="T67" fmla="*/ 93 h 124"/>
                  <a:gd name="T68" fmla="*/ 125 w 198"/>
                  <a:gd name="T69" fmla="*/ 97 h 124"/>
                  <a:gd name="T70" fmla="*/ 128 w 198"/>
                  <a:gd name="T71" fmla="*/ 101 h 124"/>
                  <a:gd name="T72" fmla="*/ 119 w 198"/>
                  <a:gd name="T73" fmla="*/ 101 h 124"/>
                  <a:gd name="T74" fmla="*/ 106 w 198"/>
                  <a:gd name="T75" fmla="*/ 88 h 124"/>
                  <a:gd name="T76" fmla="*/ 113 w 198"/>
                  <a:gd name="T77" fmla="*/ 111 h 124"/>
                  <a:gd name="T78" fmla="*/ 105 w 198"/>
                  <a:gd name="T79" fmla="*/ 104 h 124"/>
                  <a:gd name="T80" fmla="*/ 90 w 198"/>
                  <a:gd name="T81" fmla="*/ 87 h 124"/>
                  <a:gd name="T82" fmla="*/ 70 w 198"/>
                  <a:gd name="T83" fmla="*/ 74 h 124"/>
                  <a:gd name="T84" fmla="*/ 49 w 198"/>
                  <a:gd name="T85" fmla="*/ 70 h 124"/>
                  <a:gd name="T86" fmla="*/ 36 w 198"/>
                  <a:gd name="T87" fmla="*/ 14 h 124"/>
                  <a:gd name="T88" fmla="*/ 81 w 198"/>
                  <a:gd name="T89" fmla="*/ 18 h 124"/>
                  <a:gd name="T90" fmla="*/ 77 w 198"/>
                  <a:gd name="T91" fmla="*/ 39 h 124"/>
                  <a:gd name="T92" fmla="*/ 104 w 198"/>
                  <a:gd name="T93" fmla="*/ 33 h 124"/>
                  <a:gd name="T94" fmla="*/ 153 w 198"/>
                  <a:gd name="T95" fmla="*/ 82 h 124"/>
                  <a:gd name="T96" fmla="*/ 158 w 198"/>
                  <a:gd name="T97" fmla="*/ 76 h 124"/>
                  <a:gd name="T98" fmla="*/ 116 w 198"/>
                  <a:gd name="T99" fmla="*/ 47 h 124"/>
                  <a:gd name="T100" fmla="*/ 97 w 198"/>
                  <a:gd name="T101" fmla="*/ 25 h 124"/>
                  <a:gd name="T102" fmla="*/ 81 w 198"/>
                  <a:gd name="T103" fmla="*/ 30 h 124"/>
                  <a:gd name="T104" fmla="*/ 110 w 198"/>
                  <a:gd name="T105" fmla="*/ 15 h 124"/>
                  <a:gd name="T106" fmla="*/ 188 w 198"/>
                  <a:gd name="T10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124">
                    <a:moveTo>
                      <a:pt x="198" y="65"/>
                    </a:moveTo>
                    <a:cubicBezTo>
                      <a:pt x="176" y="8"/>
                      <a:pt x="176" y="8"/>
                      <a:pt x="176" y="8"/>
                    </a:cubicBezTo>
                    <a:cubicBezTo>
                      <a:pt x="141" y="22"/>
                      <a:pt x="141" y="22"/>
                      <a:pt x="141" y="22"/>
                    </a:cubicBezTo>
                    <a:cubicBezTo>
                      <a:pt x="114" y="8"/>
                      <a:pt x="114" y="8"/>
                      <a:pt x="114" y="8"/>
                    </a:cubicBezTo>
                    <a:cubicBezTo>
                      <a:pt x="113" y="8"/>
                      <a:pt x="99" y="0"/>
                      <a:pt x="90" y="9"/>
                    </a:cubicBezTo>
                    <a:cubicBezTo>
                      <a:pt x="88" y="11"/>
                      <a:pt x="88" y="11"/>
                      <a:pt x="88" y="11"/>
                    </a:cubicBezTo>
                    <a:cubicBezTo>
                      <a:pt x="80" y="8"/>
                      <a:pt x="68" y="7"/>
                      <a:pt x="56" y="16"/>
                    </a:cubicBezTo>
                    <a:cubicBezTo>
                      <a:pt x="33" y="3"/>
                      <a:pt x="33" y="3"/>
                      <a:pt x="33" y="3"/>
                    </a:cubicBezTo>
                    <a:cubicBezTo>
                      <a:pt x="0" y="54"/>
                      <a:pt x="0" y="54"/>
                      <a:pt x="0" y="54"/>
                    </a:cubicBezTo>
                    <a:cubicBezTo>
                      <a:pt x="37" y="82"/>
                      <a:pt x="37" y="82"/>
                      <a:pt x="37" y="82"/>
                    </a:cubicBezTo>
                    <a:cubicBezTo>
                      <a:pt x="35" y="84"/>
                      <a:pt x="34" y="86"/>
                      <a:pt x="34" y="89"/>
                    </a:cubicBezTo>
                    <a:cubicBezTo>
                      <a:pt x="34" y="92"/>
                      <a:pt x="36" y="95"/>
                      <a:pt x="38" y="97"/>
                    </a:cubicBezTo>
                    <a:cubicBezTo>
                      <a:pt x="40" y="99"/>
                      <a:pt x="43" y="100"/>
                      <a:pt x="46" y="100"/>
                    </a:cubicBezTo>
                    <a:cubicBezTo>
                      <a:pt x="47" y="100"/>
                      <a:pt x="49" y="100"/>
                      <a:pt x="50" y="100"/>
                    </a:cubicBezTo>
                    <a:cubicBezTo>
                      <a:pt x="50" y="101"/>
                      <a:pt x="51" y="102"/>
                      <a:pt x="52" y="104"/>
                    </a:cubicBezTo>
                    <a:cubicBezTo>
                      <a:pt x="55" y="106"/>
                      <a:pt x="57" y="107"/>
                      <a:pt x="61" y="107"/>
                    </a:cubicBezTo>
                    <a:cubicBezTo>
                      <a:pt x="61" y="107"/>
                      <a:pt x="61" y="107"/>
                      <a:pt x="61" y="107"/>
                    </a:cubicBezTo>
                    <a:cubicBezTo>
                      <a:pt x="61" y="107"/>
                      <a:pt x="61" y="107"/>
                      <a:pt x="61" y="107"/>
                    </a:cubicBezTo>
                    <a:cubicBezTo>
                      <a:pt x="62" y="109"/>
                      <a:pt x="63" y="111"/>
                      <a:pt x="64" y="113"/>
                    </a:cubicBezTo>
                    <a:cubicBezTo>
                      <a:pt x="67" y="116"/>
                      <a:pt x="71" y="117"/>
                      <a:pt x="75" y="116"/>
                    </a:cubicBezTo>
                    <a:cubicBezTo>
                      <a:pt x="76" y="117"/>
                      <a:pt x="76" y="119"/>
                      <a:pt x="78" y="120"/>
                    </a:cubicBezTo>
                    <a:cubicBezTo>
                      <a:pt x="80" y="123"/>
                      <a:pt x="83" y="124"/>
                      <a:pt x="86" y="124"/>
                    </a:cubicBezTo>
                    <a:cubicBezTo>
                      <a:pt x="89" y="124"/>
                      <a:pt x="92" y="123"/>
                      <a:pt x="94" y="120"/>
                    </a:cubicBezTo>
                    <a:cubicBezTo>
                      <a:pt x="97" y="118"/>
                      <a:pt x="97" y="118"/>
                      <a:pt x="97" y="118"/>
                    </a:cubicBezTo>
                    <a:cubicBezTo>
                      <a:pt x="97" y="118"/>
                      <a:pt x="97" y="118"/>
                      <a:pt x="97" y="118"/>
                    </a:cubicBezTo>
                    <a:cubicBezTo>
                      <a:pt x="100" y="114"/>
                      <a:pt x="100" y="114"/>
                      <a:pt x="100" y="114"/>
                    </a:cubicBezTo>
                    <a:cubicBezTo>
                      <a:pt x="103" y="116"/>
                      <a:pt x="103" y="116"/>
                      <a:pt x="103" y="116"/>
                    </a:cubicBezTo>
                    <a:cubicBezTo>
                      <a:pt x="105" y="119"/>
                      <a:pt x="108" y="120"/>
                      <a:pt x="111" y="120"/>
                    </a:cubicBezTo>
                    <a:cubicBezTo>
                      <a:pt x="114" y="120"/>
                      <a:pt x="117" y="119"/>
                      <a:pt x="119" y="116"/>
                    </a:cubicBezTo>
                    <a:cubicBezTo>
                      <a:pt x="120" y="115"/>
                      <a:pt x="121" y="114"/>
                      <a:pt x="122" y="112"/>
                    </a:cubicBezTo>
                    <a:cubicBezTo>
                      <a:pt x="122" y="112"/>
                      <a:pt x="123" y="112"/>
                      <a:pt x="124" y="112"/>
                    </a:cubicBezTo>
                    <a:cubicBezTo>
                      <a:pt x="127" y="112"/>
                      <a:pt x="130" y="111"/>
                      <a:pt x="132" y="109"/>
                    </a:cubicBezTo>
                    <a:cubicBezTo>
                      <a:pt x="134" y="107"/>
                      <a:pt x="135" y="105"/>
                      <a:pt x="135" y="103"/>
                    </a:cubicBezTo>
                    <a:cubicBezTo>
                      <a:pt x="136" y="103"/>
                      <a:pt x="136" y="103"/>
                      <a:pt x="136" y="103"/>
                    </a:cubicBezTo>
                    <a:cubicBezTo>
                      <a:pt x="139" y="103"/>
                      <a:pt x="142" y="102"/>
                      <a:pt x="144" y="100"/>
                    </a:cubicBezTo>
                    <a:cubicBezTo>
                      <a:pt x="145" y="99"/>
                      <a:pt x="146" y="97"/>
                      <a:pt x="147" y="96"/>
                    </a:cubicBezTo>
                    <a:cubicBezTo>
                      <a:pt x="148" y="96"/>
                      <a:pt x="149" y="96"/>
                      <a:pt x="151" y="96"/>
                    </a:cubicBezTo>
                    <a:cubicBezTo>
                      <a:pt x="154" y="96"/>
                      <a:pt x="157" y="95"/>
                      <a:pt x="159" y="93"/>
                    </a:cubicBezTo>
                    <a:cubicBezTo>
                      <a:pt x="162" y="90"/>
                      <a:pt x="163" y="87"/>
                      <a:pt x="162" y="83"/>
                    </a:cubicBezTo>
                    <a:lnTo>
                      <a:pt x="198" y="65"/>
                    </a:lnTo>
                    <a:close/>
                    <a:moveTo>
                      <a:pt x="53" y="86"/>
                    </a:moveTo>
                    <a:cubicBezTo>
                      <a:pt x="53" y="86"/>
                      <a:pt x="53" y="86"/>
                      <a:pt x="53" y="86"/>
                    </a:cubicBezTo>
                    <a:cubicBezTo>
                      <a:pt x="53" y="86"/>
                      <a:pt x="53" y="86"/>
                      <a:pt x="53" y="86"/>
                    </a:cubicBezTo>
                    <a:cubicBezTo>
                      <a:pt x="48" y="91"/>
                      <a:pt x="48" y="91"/>
                      <a:pt x="48" y="91"/>
                    </a:cubicBezTo>
                    <a:cubicBezTo>
                      <a:pt x="47" y="93"/>
                      <a:pt x="45" y="93"/>
                      <a:pt x="44" y="91"/>
                    </a:cubicBezTo>
                    <a:cubicBezTo>
                      <a:pt x="43" y="91"/>
                      <a:pt x="42" y="90"/>
                      <a:pt x="42" y="89"/>
                    </a:cubicBezTo>
                    <a:cubicBezTo>
                      <a:pt x="42" y="88"/>
                      <a:pt x="43" y="87"/>
                      <a:pt x="44" y="86"/>
                    </a:cubicBezTo>
                    <a:cubicBezTo>
                      <a:pt x="55" y="75"/>
                      <a:pt x="55" y="75"/>
                      <a:pt x="55" y="75"/>
                    </a:cubicBezTo>
                    <a:cubicBezTo>
                      <a:pt x="56" y="74"/>
                      <a:pt x="58" y="74"/>
                      <a:pt x="60" y="75"/>
                    </a:cubicBezTo>
                    <a:cubicBezTo>
                      <a:pt x="61" y="77"/>
                      <a:pt x="61" y="79"/>
                      <a:pt x="60" y="80"/>
                    </a:cubicBezTo>
                    <a:cubicBezTo>
                      <a:pt x="60" y="80"/>
                      <a:pt x="60" y="80"/>
                      <a:pt x="60" y="80"/>
                    </a:cubicBezTo>
                    <a:cubicBezTo>
                      <a:pt x="54" y="86"/>
                      <a:pt x="54" y="86"/>
                      <a:pt x="54" y="86"/>
                    </a:cubicBezTo>
                    <a:lnTo>
                      <a:pt x="53" y="86"/>
                    </a:lnTo>
                    <a:close/>
                    <a:moveTo>
                      <a:pt x="64" y="97"/>
                    </a:moveTo>
                    <a:cubicBezTo>
                      <a:pt x="63" y="98"/>
                      <a:pt x="63" y="98"/>
                      <a:pt x="63" y="98"/>
                    </a:cubicBezTo>
                    <a:cubicBezTo>
                      <a:pt x="62" y="99"/>
                      <a:pt x="61" y="99"/>
                      <a:pt x="61" y="99"/>
                    </a:cubicBezTo>
                    <a:cubicBezTo>
                      <a:pt x="61" y="99"/>
                      <a:pt x="61" y="99"/>
                      <a:pt x="61" y="99"/>
                    </a:cubicBezTo>
                    <a:cubicBezTo>
                      <a:pt x="60" y="99"/>
                      <a:pt x="59" y="99"/>
                      <a:pt x="58" y="98"/>
                    </a:cubicBezTo>
                    <a:cubicBezTo>
                      <a:pt x="57" y="97"/>
                      <a:pt x="57" y="94"/>
                      <a:pt x="59" y="92"/>
                    </a:cubicBezTo>
                    <a:cubicBezTo>
                      <a:pt x="67" y="84"/>
                      <a:pt x="67" y="84"/>
                      <a:pt x="67" y="84"/>
                    </a:cubicBezTo>
                    <a:cubicBezTo>
                      <a:pt x="68" y="83"/>
                      <a:pt x="69" y="82"/>
                      <a:pt x="71" y="82"/>
                    </a:cubicBezTo>
                    <a:cubicBezTo>
                      <a:pt x="72" y="82"/>
                      <a:pt x="73" y="82"/>
                      <a:pt x="73" y="83"/>
                    </a:cubicBezTo>
                    <a:cubicBezTo>
                      <a:pt x="75" y="84"/>
                      <a:pt x="75" y="86"/>
                      <a:pt x="73" y="88"/>
                    </a:cubicBezTo>
                    <a:cubicBezTo>
                      <a:pt x="64" y="96"/>
                      <a:pt x="64" y="96"/>
                      <a:pt x="64" y="96"/>
                    </a:cubicBezTo>
                    <a:cubicBezTo>
                      <a:pt x="64" y="96"/>
                      <a:pt x="64" y="96"/>
                      <a:pt x="64" y="97"/>
                    </a:cubicBezTo>
                    <a:close/>
                    <a:moveTo>
                      <a:pt x="78" y="104"/>
                    </a:moveTo>
                    <a:cubicBezTo>
                      <a:pt x="78" y="104"/>
                      <a:pt x="78" y="104"/>
                      <a:pt x="77" y="104"/>
                    </a:cubicBezTo>
                    <a:cubicBezTo>
                      <a:pt x="75" y="107"/>
                      <a:pt x="75" y="107"/>
                      <a:pt x="75" y="107"/>
                    </a:cubicBezTo>
                    <a:cubicBezTo>
                      <a:pt x="74" y="108"/>
                      <a:pt x="71" y="108"/>
                      <a:pt x="70" y="107"/>
                    </a:cubicBezTo>
                    <a:cubicBezTo>
                      <a:pt x="69" y="106"/>
                      <a:pt x="69" y="104"/>
                      <a:pt x="70" y="102"/>
                    </a:cubicBezTo>
                    <a:cubicBezTo>
                      <a:pt x="79" y="93"/>
                      <a:pt x="79" y="93"/>
                      <a:pt x="79" y="93"/>
                    </a:cubicBezTo>
                    <a:cubicBezTo>
                      <a:pt x="79" y="93"/>
                      <a:pt x="79" y="93"/>
                      <a:pt x="79" y="93"/>
                    </a:cubicBezTo>
                    <a:cubicBezTo>
                      <a:pt x="80" y="92"/>
                      <a:pt x="80" y="92"/>
                      <a:pt x="80" y="92"/>
                    </a:cubicBezTo>
                    <a:cubicBezTo>
                      <a:pt x="80" y="92"/>
                      <a:pt x="81" y="91"/>
                      <a:pt x="82" y="91"/>
                    </a:cubicBezTo>
                    <a:cubicBezTo>
                      <a:pt x="83" y="91"/>
                      <a:pt x="84" y="92"/>
                      <a:pt x="85" y="92"/>
                    </a:cubicBezTo>
                    <a:cubicBezTo>
                      <a:pt x="86" y="94"/>
                      <a:pt x="86" y="95"/>
                      <a:pt x="85" y="97"/>
                    </a:cubicBezTo>
                    <a:cubicBezTo>
                      <a:pt x="78" y="104"/>
                      <a:pt x="78" y="104"/>
                      <a:pt x="78" y="104"/>
                    </a:cubicBezTo>
                    <a:close/>
                    <a:moveTo>
                      <a:pt x="96" y="107"/>
                    </a:moveTo>
                    <a:cubicBezTo>
                      <a:pt x="88" y="115"/>
                      <a:pt x="88" y="115"/>
                      <a:pt x="88" y="115"/>
                    </a:cubicBezTo>
                    <a:cubicBezTo>
                      <a:pt x="87" y="116"/>
                      <a:pt x="85" y="116"/>
                      <a:pt x="83" y="115"/>
                    </a:cubicBezTo>
                    <a:cubicBezTo>
                      <a:pt x="83" y="114"/>
                      <a:pt x="82" y="113"/>
                      <a:pt x="82" y="112"/>
                    </a:cubicBezTo>
                    <a:cubicBezTo>
                      <a:pt x="82" y="111"/>
                      <a:pt x="83" y="111"/>
                      <a:pt x="83" y="110"/>
                    </a:cubicBezTo>
                    <a:cubicBezTo>
                      <a:pt x="86" y="107"/>
                      <a:pt x="86" y="107"/>
                      <a:pt x="86" y="107"/>
                    </a:cubicBezTo>
                    <a:cubicBezTo>
                      <a:pt x="86" y="107"/>
                      <a:pt x="86" y="107"/>
                      <a:pt x="86" y="107"/>
                    </a:cubicBezTo>
                    <a:cubicBezTo>
                      <a:pt x="90" y="103"/>
                      <a:pt x="90" y="103"/>
                      <a:pt x="90" y="103"/>
                    </a:cubicBezTo>
                    <a:cubicBezTo>
                      <a:pt x="91" y="103"/>
                      <a:pt x="91" y="102"/>
                      <a:pt x="91" y="102"/>
                    </a:cubicBezTo>
                    <a:cubicBezTo>
                      <a:pt x="91" y="102"/>
                      <a:pt x="91" y="102"/>
                      <a:pt x="91" y="102"/>
                    </a:cubicBezTo>
                    <a:cubicBezTo>
                      <a:pt x="93" y="101"/>
                      <a:pt x="95" y="101"/>
                      <a:pt x="96" y="102"/>
                    </a:cubicBezTo>
                    <a:cubicBezTo>
                      <a:pt x="97" y="103"/>
                      <a:pt x="97" y="103"/>
                      <a:pt x="97" y="104"/>
                    </a:cubicBezTo>
                    <a:cubicBezTo>
                      <a:pt x="97" y="105"/>
                      <a:pt x="97" y="106"/>
                      <a:pt x="96" y="107"/>
                    </a:cubicBezTo>
                    <a:close/>
                    <a:moveTo>
                      <a:pt x="153" y="87"/>
                    </a:moveTo>
                    <a:cubicBezTo>
                      <a:pt x="152" y="89"/>
                      <a:pt x="150" y="89"/>
                      <a:pt x="148" y="87"/>
                    </a:cubicBezTo>
                    <a:cubicBezTo>
                      <a:pt x="128" y="67"/>
                      <a:pt x="128" y="67"/>
                      <a:pt x="128" y="67"/>
                    </a:cubicBezTo>
                    <a:cubicBezTo>
                      <a:pt x="128" y="67"/>
                      <a:pt x="128" y="67"/>
                      <a:pt x="128" y="67"/>
                    </a:cubicBezTo>
                    <a:cubicBezTo>
                      <a:pt x="128" y="67"/>
                      <a:pt x="128" y="67"/>
                      <a:pt x="128" y="67"/>
                    </a:cubicBezTo>
                    <a:cubicBezTo>
                      <a:pt x="122" y="72"/>
                      <a:pt x="122" y="72"/>
                      <a:pt x="122" y="72"/>
                    </a:cubicBezTo>
                    <a:cubicBezTo>
                      <a:pt x="137" y="88"/>
                      <a:pt x="137" y="88"/>
                      <a:pt x="137" y="88"/>
                    </a:cubicBezTo>
                    <a:cubicBezTo>
                      <a:pt x="138" y="89"/>
                      <a:pt x="139" y="91"/>
                      <a:pt x="139" y="92"/>
                    </a:cubicBezTo>
                    <a:cubicBezTo>
                      <a:pt x="139" y="93"/>
                      <a:pt x="139" y="94"/>
                      <a:pt x="139" y="94"/>
                    </a:cubicBezTo>
                    <a:cubicBezTo>
                      <a:pt x="137" y="95"/>
                      <a:pt x="135" y="95"/>
                      <a:pt x="134" y="94"/>
                    </a:cubicBezTo>
                    <a:cubicBezTo>
                      <a:pt x="132" y="93"/>
                      <a:pt x="132" y="93"/>
                      <a:pt x="132" y="93"/>
                    </a:cubicBezTo>
                    <a:cubicBezTo>
                      <a:pt x="132" y="93"/>
                      <a:pt x="132" y="93"/>
                      <a:pt x="132" y="93"/>
                    </a:cubicBezTo>
                    <a:cubicBezTo>
                      <a:pt x="117" y="77"/>
                      <a:pt x="117" y="77"/>
                      <a:pt x="117" y="77"/>
                    </a:cubicBezTo>
                    <a:cubicBezTo>
                      <a:pt x="111" y="83"/>
                      <a:pt x="111" y="83"/>
                      <a:pt x="111" y="83"/>
                    </a:cubicBezTo>
                    <a:cubicBezTo>
                      <a:pt x="125" y="97"/>
                      <a:pt x="125" y="97"/>
                      <a:pt x="125" y="97"/>
                    </a:cubicBezTo>
                    <a:cubicBezTo>
                      <a:pt x="125" y="97"/>
                      <a:pt x="125" y="97"/>
                      <a:pt x="125" y="97"/>
                    </a:cubicBezTo>
                    <a:cubicBezTo>
                      <a:pt x="127" y="98"/>
                      <a:pt x="127" y="98"/>
                      <a:pt x="127" y="98"/>
                    </a:cubicBezTo>
                    <a:cubicBezTo>
                      <a:pt x="127" y="99"/>
                      <a:pt x="128" y="100"/>
                      <a:pt x="128" y="101"/>
                    </a:cubicBezTo>
                    <a:cubicBezTo>
                      <a:pt x="128" y="102"/>
                      <a:pt x="127" y="102"/>
                      <a:pt x="127" y="103"/>
                    </a:cubicBezTo>
                    <a:cubicBezTo>
                      <a:pt x="125" y="104"/>
                      <a:pt x="123" y="104"/>
                      <a:pt x="122" y="103"/>
                    </a:cubicBezTo>
                    <a:cubicBezTo>
                      <a:pt x="119" y="101"/>
                      <a:pt x="119" y="101"/>
                      <a:pt x="119" y="101"/>
                    </a:cubicBezTo>
                    <a:cubicBezTo>
                      <a:pt x="119" y="101"/>
                      <a:pt x="119" y="100"/>
                      <a:pt x="119" y="100"/>
                    </a:cubicBezTo>
                    <a:cubicBezTo>
                      <a:pt x="119" y="100"/>
                      <a:pt x="119" y="100"/>
                      <a:pt x="119" y="100"/>
                    </a:cubicBezTo>
                    <a:cubicBezTo>
                      <a:pt x="106" y="88"/>
                      <a:pt x="106" y="88"/>
                      <a:pt x="106" y="88"/>
                    </a:cubicBezTo>
                    <a:cubicBezTo>
                      <a:pt x="101" y="93"/>
                      <a:pt x="101" y="93"/>
                      <a:pt x="101" y="93"/>
                    </a:cubicBezTo>
                    <a:cubicBezTo>
                      <a:pt x="113" y="106"/>
                      <a:pt x="113" y="106"/>
                      <a:pt x="113" y="106"/>
                    </a:cubicBezTo>
                    <a:cubicBezTo>
                      <a:pt x="115" y="107"/>
                      <a:pt x="115" y="110"/>
                      <a:pt x="113" y="111"/>
                    </a:cubicBezTo>
                    <a:cubicBezTo>
                      <a:pt x="112" y="112"/>
                      <a:pt x="110" y="112"/>
                      <a:pt x="108" y="111"/>
                    </a:cubicBezTo>
                    <a:cubicBezTo>
                      <a:pt x="105" y="107"/>
                      <a:pt x="105" y="107"/>
                      <a:pt x="105" y="107"/>
                    </a:cubicBezTo>
                    <a:cubicBezTo>
                      <a:pt x="105" y="106"/>
                      <a:pt x="105" y="105"/>
                      <a:pt x="105" y="104"/>
                    </a:cubicBezTo>
                    <a:cubicBezTo>
                      <a:pt x="105" y="101"/>
                      <a:pt x="104" y="98"/>
                      <a:pt x="102" y="96"/>
                    </a:cubicBezTo>
                    <a:cubicBezTo>
                      <a:pt x="100" y="94"/>
                      <a:pt x="97" y="93"/>
                      <a:pt x="94" y="93"/>
                    </a:cubicBezTo>
                    <a:cubicBezTo>
                      <a:pt x="93" y="91"/>
                      <a:pt x="92" y="88"/>
                      <a:pt x="90" y="87"/>
                    </a:cubicBezTo>
                    <a:cubicBezTo>
                      <a:pt x="88" y="84"/>
                      <a:pt x="85" y="83"/>
                      <a:pt x="82" y="83"/>
                    </a:cubicBezTo>
                    <a:cubicBezTo>
                      <a:pt x="82" y="81"/>
                      <a:pt x="81" y="79"/>
                      <a:pt x="79" y="77"/>
                    </a:cubicBezTo>
                    <a:cubicBezTo>
                      <a:pt x="77" y="75"/>
                      <a:pt x="73" y="74"/>
                      <a:pt x="70" y="74"/>
                    </a:cubicBezTo>
                    <a:cubicBezTo>
                      <a:pt x="69" y="74"/>
                      <a:pt x="69" y="75"/>
                      <a:pt x="68" y="75"/>
                    </a:cubicBezTo>
                    <a:cubicBezTo>
                      <a:pt x="68" y="73"/>
                      <a:pt x="67" y="71"/>
                      <a:pt x="65" y="70"/>
                    </a:cubicBezTo>
                    <a:cubicBezTo>
                      <a:pt x="61" y="65"/>
                      <a:pt x="53" y="65"/>
                      <a:pt x="49" y="70"/>
                    </a:cubicBezTo>
                    <a:cubicBezTo>
                      <a:pt x="43" y="76"/>
                      <a:pt x="43" y="76"/>
                      <a:pt x="43" y="76"/>
                    </a:cubicBezTo>
                    <a:cubicBezTo>
                      <a:pt x="11" y="52"/>
                      <a:pt x="11" y="52"/>
                      <a:pt x="11" y="52"/>
                    </a:cubicBezTo>
                    <a:cubicBezTo>
                      <a:pt x="36" y="14"/>
                      <a:pt x="36" y="14"/>
                      <a:pt x="36" y="14"/>
                    </a:cubicBezTo>
                    <a:cubicBezTo>
                      <a:pt x="57" y="26"/>
                      <a:pt x="57" y="26"/>
                      <a:pt x="57" y="26"/>
                    </a:cubicBezTo>
                    <a:cubicBezTo>
                      <a:pt x="59" y="24"/>
                      <a:pt x="59" y="24"/>
                      <a:pt x="59" y="24"/>
                    </a:cubicBezTo>
                    <a:cubicBezTo>
                      <a:pt x="68" y="16"/>
                      <a:pt x="76" y="16"/>
                      <a:pt x="81" y="18"/>
                    </a:cubicBezTo>
                    <a:cubicBezTo>
                      <a:pt x="77" y="22"/>
                      <a:pt x="77" y="22"/>
                      <a:pt x="77" y="22"/>
                    </a:cubicBezTo>
                    <a:cubicBezTo>
                      <a:pt x="75" y="24"/>
                      <a:pt x="73" y="27"/>
                      <a:pt x="73" y="30"/>
                    </a:cubicBezTo>
                    <a:cubicBezTo>
                      <a:pt x="73" y="33"/>
                      <a:pt x="75" y="36"/>
                      <a:pt x="77" y="39"/>
                    </a:cubicBezTo>
                    <a:cubicBezTo>
                      <a:pt x="82" y="43"/>
                      <a:pt x="89" y="43"/>
                      <a:pt x="94" y="39"/>
                    </a:cubicBezTo>
                    <a:cubicBezTo>
                      <a:pt x="100" y="33"/>
                      <a:pt x="100" y="33"/>
                      <a:pt x="100" y="33"/>
                    </a:cubicBezTo>
                    <a:cubicBezTo>
                      <a:pt x="104" y="33"/>
                      <a:pt x="104" y="33"/>
                      <a:pt x="104" y="33"/>
                    </a:cubicBezTo>
                    <a:cubicBezTo>
                      <a:pt x="104" y="38"/>
                      <a:pt x="105" y="46"/>
                      <a:pt x="110" y="52"/>
                    </a:cubicBezTo>
                    <a:cubicBezTo>
                      <a:pt x="115" y="58"/>
                      <a:pt x="122" y="61"/>
                      <a:pt x="132" y="61"/>
                    </a:cubicBezTo>
                    <a:cubicBezTo>
                      <a:pt x="153" y="82"/>
                      <a:pt x="153" y="82"/>
                      <a:pt x="153" y="82"/>
                    </a:cubicBezTo>
                    <a:cubicBezTo>
                      <a:pt x="154" y="83"/>
                      <a:pt x="154" y="84"/>
                      <a:pt x="154" y="85"/>
                    </a:cubicBezTo>
                    <a:cubicBezTo>
                      <a:pt x="154" y="86"/>
                      <a:pt x="154" y="87"/>
                      <a:pt x="153" y="87"/>
                    </a:cubicBezTo>
                    <a:close/>
                    <a:moveTo>
                      <a:pt x="158" y="76"/>
                    </a:moveTo>
                    <a:cubicBezTo>
                      <a:pt x="135" y="53"/>
                      <a:pt x="135" y="53"/>
                      <a:pt x="135" y="53"/>
                    </a:cubicBezTo>
                    <a:cubicBezTo>
                      <a:pt x="133" y="53"/>
                      <a:pt x="133" y="53"/>
                      <a:pt x="133" y="53"/>
                    </a:cubicBezTo>
                    <a:cubicBezTo>
                      <a:pt x="125" y="53"/>
                      <a:pt x="120" y="51"/>
                      <a:pt x="116" y="47"/>
                    </a:cubicBezTo>
                    <a:cubicBezTo>
                      <a:pt x="110" y="40"/>
                      <a:pt x="112" y="30"/>
                      <a:pt x="112" y="29"/>
                    </a:cubicBezTo>
                    <a:cubicBezTo>
                      <a:pt x="113" y="25"/>
                      <a:pt x="113" y="25"/>
                      <a:pt x="113" y="25"/>
                    </a:cubicBezTo>
                    <a:cubicBezTo>
                      <a:pt x="97" y="25"/>
                      <a:pt x="97" y="25"/>
                      <a:pt x="97" y="25"/>
                    </a:cubicBezTo>
                    <a:cubicBezTo>
                      <a:pt x="88" y="33"/>
                      <a:pt x="88" y="33"/>
                      <a:pt x="88" y="33"/>
                    </a:cubicBezTo>
                    <a:cubicBezTo>
                      <a:pt x="87" y="35"/>
                      <a:pt x="84" y="35"/>
                      <a:pt x="83" y="33"/>
                    </a:cubicBezTo>
                    <a:cubicBezTo>
                      <a:pt x="82" y="32"/>
                      <a:pt x="81" y="31"/>
                      <a:pt x="81" y="30"/>
                    </a:cubicBezTo>
                    <a:cubicBezTo>
                      <a:pt x="81" y="29"/>
                      <a:pt x="82" y="28"/>
                      <a:pt x="83" y="27"/>
                    </a:cubicBezTo>
                    <a:cubicBezTo>
                      <a:pt x="95" y="15"/>
                      <a:pt x="95" y="15"/>
                      <a:pt x="95" y="15"/>
                    </a:cubicBezTo>
                    <a:cubicBezTo>
                      <a:pt x="100" y="10"/>
                      <a:pt x="110" y="15"/>
                      <a:pt x="110" y="15"/>
                    </a:cubicBezTo>
                    <a:cubicBezTo>
                      <a:pt x="141" y="31"/>
                      <a:pt x="141" y="31"/>
                      <a:pt x="141" y="31"/>
                    </a:cubicBezTo>
                    <a:cubicBezTo>
                      <a:pt x="171" y="19"/>
                      <a:pt x="171" y="19"/>
                      <a:pt x="171" y="19"/>
                    </a:cubicBezTo>
                    <a:cubicBezTo>
                      <a:pt x="188" y="61"/>
                      <a:pt x="188" y="61"/>
                      <a:pt x="188" y="61"/>
                    </a:cubicBezTo>
                    <a:lnTo>
                      <a:pt x="158" y="76"/>
                    </a:ln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marL="0" marR="0" lvl="0" indent="0" algn="l" defTabSz="913154" rtl="0"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44" name="Rectangle 43"/>
            <p:cNvSpPr/>
            <p:nvPr/>
          </p:nvSpPr>
          <p:spPr>
            <a:xfrm>
              <a:off x="9305855" y="3182405"/>
              <a:ext cx="2379989" cy="634789"/>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588"/>
                </a:spcAft>
                <a:buClrTx/>
                <a:buSzTx/>
                <a:buFontTx/>
                <a:buNone/>
                <a:tabLst/>
                <a:defRPr/>
              </a:pPr>
              <a:r>
                <a:rPr kumimoji="0" lang="en-US" sz="117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Extend the community and reach to more people, and partner for first-class experiences</a:t>
              </a:r>
            </a:p>
          </p:txBody>
        </p:sp>
        <p:grpSp>
          <p:nvGrpSpPr>
            <p:cNvPr id="68" name="Group 67"/>
            <p:cNvGrpSpPr/>
            <p:nvPr/>
          </p:nvGrpSpPr>
          <p:grpSpPr>
            <a:xfrm>
              <a:off x="9453983" y="3941023"/>
              <a:ext cx="2340233" cy="1029364"/>
              <a:chOff x="9453983" y="4577792"/>
              <a:chExt cx="2340233" cy="1029364"/>
            </a:xfrm>
          </p:grpSpPr>
          <p:pic>
            <p:nvPicPr>
              <p:cNvPr id="65" name="Picture 64" descr="File:Python-logo-notext.sv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1838" y="5245969"/>
                <a:ext cx="361187" cy="361187"/>
              </a:xfrm>
              <a:prstGeom prst="rect">
                <a:avLst/>
              </a:prstGeom>
            </p:spPr>
          </p:pic>
          <p:grpSp>
            <p:nvGrpSpPr>
              <p:cNvPr id="67" name="Group 66"/>
              <p:cNvGrpSpPr/>
              <p:nvPr/>
            </p:nvGrpSpPr>
            <p:grpSpPr>
              <a:xfrm>
                <a:off x="9453983" y="4577792"/>
                <a:ext cx="2340233" cy="965704"/>
                <a:chOff x="9453983" y="4577792"/>
                <a:chExt cx="2340233" cy="965704"/>
              </a:xfrm>
            </p:grpSpPr>
            <p:pic>
              <p:nvPicPr>
                <p:cNvPr id="62" name="Picture 61" descr="Dosya:Tux.svg"/>
                <p:cNvPicPr>
                  <a:picLocks noChangeAspect="1"/>
                </p:cNvPicPr>
                <p:nvPr/>
              </p:nvPicPr>
              <p:blipFill>
                <a:blip r:embed="rId3"/>
                <a:stretch>
                  <a:fillRect/>
                </a:stretch>
              </p:blipFill>
              <p:spPr>
                <a:xfrm>
                  <a:off x="9453983" y="4643692"/>
                  <a:ext cx="396597" cy="467289"/>
                </a:xfrm>
                <a:prstGeom prst="rect">
                  <a:avLst/>
                </a:prstGeom>
              </p:spPr>
            </p:pic>
            <p:pic>
              <p:nvPicPr>
                <p:cNvPr id="63" name="Picture 62" descr="Docker : ฉบับปูพื้น – Jaynarol Blo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62519" y="4577792"/>
                  <a:ext cx="650294" cy="580174"/>
                </a:xfrm>
                <a:prstGeom prst="rect">
                  <a:avLst/>
                </a:prstGeom>
              </p:spPr>
            </p:pic>
            <p:pic>
              <p:nvPicPr>
                <p:cNvPr id="64" name="Picture 6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51739" y="4755286"/>
                  <a:ext cx="942477" cy="244101"/>
                </a:xfrm>
                <a:prstGeom prst="rect">
                  <a:avLst/>
                </a:prstGeom>
              </p:spPr>
            </p:pic>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06206" y="5309628"/>
                  <a:ext cx="795151" cy="233868"/>
                </a:xfrm>
                <a:prstGeom prst="rect">
                  <a:avLst/>
                </a:prstGeom>
              </p:spPr>
            </p:pic>
          </p:grpSp>
        </p:grpSp>
      </p:grpSp>
      <p:grpSp>
        <p:nvGrpSpPr>
          <p:cNvPr id="73" name="Group 72"/>
          <p:cNvGrpSpPr/>
          <p:nvPr/>
        </p:nvGrpSpPr>
        <p:grpSpPr>
          <a:xfrm>
            <a:off x="3315158" y="1211263"/>
            <a:ext cx="2743200" cy="4165906"/>
            <a:chOff x="3418569" y="1211263"/>
            <a:chExt cx="2743200" cy="4165906"/>
          </a:xfrm>
        </p:grpSpPr>
        <p:sp>
          <p:nvSpPr>
            <p:cNvPr id="47" name="Rectangle 46"/>
            <p:cNvSpPr/>
            <p:nvPr/>
          </p:nvSpPr>
          <p:spPr bwMode="auto">
            <a:xfrm>
              <a:off x="3418569" y="1789848"/>
              <a:ext cx="2743200" cy="358732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p:cNvSpPr/>
            <p:nvPr/>
          </p:nvSpPr>
          <p:spPr bwMode="auto">
            <a:xfrm>
              <a:off x="3720521" y="2742225"/>
              <a:ext cx="2139297" cy="5848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rtl="0" eaLnBrk="0" fontAlgn="auto" latinLnBrk="0" hangingPunct="0">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Light"/>
                  <a:ea typeface="ＭＳ Ｐゴシック" charset="0"/>
                  <a:cs typeface="+mn-cs"/>
                </a:rPr>
                <a:t>Integrate</a:t>
              </a:r>
            </a:p>
          </p:txBody>
        </p:sp>
        <p:grpSp>
          <p:nvGrpSpPr>
            <p:cNvPr id="4" name="Group 3"/>
            <p:cNvGrpSpPr/>
            <p:nvPr/>
          </p:nvGrpSpPr>
          <p:grpSpPr>
            <a:xfrm>
              <a:off x="4195809" y="1211263"/>
              <a:ext cx="1188720" cy="1157170"/>
              <a:chOff x="3752328" y="1777899"/>
              <a:chExt cx="1346542" cy="1464473"/>
            </a:xfrm>
          </p:grpSpPr>
          <p:sp>
            <p:nvSpPr>
              <p:cNvPr id="20" name="Oval 19"/>
              <p:cNvSpPr/>
              <p:nvPr/>
            </p:nvSpPr>
            <p:spPr bwMode="auto">
              <a:xfrm>
                <a:off x="3752328" y="1777899"/>
                <a:ext cx="1346542" cy="1464473"/>
              </a:xfrm>
              <a:prstGeom prst="ellipse">
                <a:avLst/>
              </a:prstGeom>
              <a:solidFill>
                <a:srgbClr val="00BCF2"/>
              </a:solidFill>
              <a:ln w="19050">
                <a:noFill/>
                <a:miter lim="800000"/>
              </a:ln>
            </p:spPr>
            <p:txBody>
              <a:bodyPr wrap="square" lIns="233004" tIns="197157" rIns="179234" bIns="179234" rtlCol="0" anchor="ctr">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43" name="Group 42"/>
              <p:cNvGrpSpPr/>
              <p:nvPr/>
            </p:nvGrpSpPr>
            <p:grpSpPr>
              <a:xfrm>
                <a:off x="4091943" y="2122048"/>
                <a:ext cx="619037" cy="776177"/>
                <a:chOff x="13906501" y="3886200"/>
                <a:chExt cx="619125" cy="776287"/>
              </a:xfrm>
            </p:grpSpPr>
            <p:sp>
              <p:nvSpPr>
                <p:cNvPr id="33" name="Freeform 17"/>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476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154" rtl="0"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5" name="Freeform 18"/>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476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154" rtl="0"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6" name="Line 19"/>
                <p:cNvSpPr>
                  <a:spLocks noChangeShapeType="1"/>
                </p:cNvSpPr>
                <p:nvPr/>
              </p:nvSpPr>
              <p:spPr bwMode="auto">
                <a:xfrm>
                  <a:off x="14216063" y="4221163"/>
                  <a:ext cx="0" cy="0"/>
                </a:xfrm>
                <a:prstGeom prst="line">
                  <a:avLst/>
                </a:prstGeom>
                <a:noFill/>
                <a:ln w="476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3154" rtl="0"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7" name="Freeform 20"/>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476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154" rtl="0"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9" name="Line 21"/>
                <p:cNvSpPr>
                  <a:spLocks noChangeShapeType="1"/>
                </p:cNvSpPr>
                <p:nvPr/>
              </p:nvSpPr>
              <p:spPr bwMode="auto">
                <a:xfrm>
                  <a:off x="14216063" y="3967163"/>
                  <a:ext cx="38100" cy="0"/>
                </a:xfrm>
                <a:prstGeom prst="line">
                  <a:avLst/>
                </a:prstGeom>
                <a:noFill/>
                <a:ln w="476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3154" rtl="0"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40" name="Freeform 22"/>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476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154" rtl="0"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41" name="Line 23"/>
                <p:cNvSpPr>
                  <a:spLocks noChangeShapeType="1"/>
                </p:cNvSpPr>
                <p:nvPr/>
              </p:nvSpPr>
              <p:spPr bwMode="auto">
                <a:xfrm flipH="1">
                  <a:off x="14177963" y="4581525"/>
                  <a:ext cx="38100" cy="0"/>
                </a:xfrm>
                <a:prstGeom prst="line">
                  <a:avLst/>
                </a:prstGeom>
                <a:noFill/>
                <a:ln w="476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3154" rtl="0"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grpSp>
        <p:sp>
          <p:nvSpPr>
            <p:cNvPr id="38" name="Rectangle 37"/>
            <p:cNvSpPr/>
            <p:nvPr/>
          </p:nvSpPr>
          <p:spPr>
            <a:xfrm>
              <a:off x="3510054" y="3182405"/>
              <a:ext cx="2384920" cy="634789"/>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588"/>
                </a:spcAft>
                <a:buClrTx/>
                <a:buSzTx/>
                <a:buFontTx/>
                <a:buNone/>
                <a:tabLst/>
                <a:defRPr/>
              </a:pPr>
              <a:r>
                <a:rPr kumimoji="0" lang="en-US" sz="117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Embracing leading ecosystems, increase agility and offer consistent open source offerings</a:t>
              </a:r>
            </a:p>
          </p:txBody>
        </p:sp>
        <p:pic>
          <p:nvPicPr>
            <p:cNvPr id="1026" name="Picture 2" descr="http://www.fluentd.org/assets/img/miscellany/fluentd-logo.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51044" y="4593865"/>
              <a:ext cx="677043" cy="328366"/>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3525472" y="3955932"/>
              <a:ext cx="2471738" cy="945755"/>
              <a:chOff x="3386922" y="4592701"/>
              <a:chExt cx="2471738" cy="945755"/>
            </a:xfrm>
          </p:grpSpPr>
          <p:pic>
            <p:nvPicPr>
              <p:cNvPr id="55" name="Picture 54"/>
              <p:cNvPicPr>
                <a:picLocks noChangeAspect="1"/>
              </p:cNvPicPr>
              <p:nvPr/>
            </p:nvPicPr>
            <p:blipFill>
              <a:blip r:embed="rId14">
                <a:clrChange>
                  <a:clrFrom>
                    <a:srgbClr val="FFFFFF"/>
                  </a:clrFrom>
                  <a:clrTo>
                    <a:srgbClr val="FFFFFF">
                      <a:alpha val="0"/>
                    </a:srgbClr>
                  </a:clrTo>
                </a:clrChange>
              </a:blip>
              <a:stretch>
                <a:fillRect/>
              </a:stretch>
            </p:blipFill>
            <p:spPr>
              <a:xfrm>
                <a:off x="3769871" y="5258292"/>
                <a:ext cx="768155" cy="280164"/>
              </a:xfrm>
              <a:prstGeom prst="rect">
                <a:avLst/>
              </a:prstGeom>
            </p:spPr>
          </p:pic>
          <p:pic>
            <p:nvPicPr>
              <p:cNvPr id="57" name="Picture 5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93540" y="4712351"/>
                <a:ext cx="715822" cy="238742"/>
              </a:xfrm>
              <a:prstGeom prst="rect">
                <a:avLst/>
              </a:prstGeom>
            </p:spPr>
          </p:pic>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6922" y="4709672"/>
                <a:ext cx="942477" cy="244101"/>
              </a:xfrm>
              <a:prstGeom prst="rect">
                <a:avLst/>
              </a:prstGeom>
            </p:spPr>
          </p:pic>
          <p:pic>
            <p:nvPicPr>
              <p:cNvPr id="24" name="Picture 23" descr="Docker Swarm | Docke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73502" y="4592701"/>
                <a:ext cx="485158" cy="478042"/>
              </a:xfrm>
              <a:prstGeom prst="rect">
                <a:avLst/>
              </a:prstGeom>
            </p:spPr>
          </p:pic>
        </p:grpSp>
      </p:grpSp>
      <p:sp>
        <p:nvSpPr>
          <p:cNvPr id="69" name="Title 68"/>
          <p:cNvSpPr>
            <a:spLocks noGrp="1"/>
          </p:cNvSpPr>
          <p:nvPr>
            <p:ph type="title"/>
          </p:nvPr>
        </p:nvSpPr>
        <p:spPr>
          <a:xfrm>
            <a:off x="206176" y="194916"/>
            <a:ext cx="12421524" cy="899665"/>
          </a:xfrm>
        </p:spPr>
        <p:txBody>
          <a:bodyPr/>
          <a:lstStyle/>
          <a:p>
            <a:r>
              <a:rPr lang="en-US" sz="4000" spc="-58" dirty="0">
                <a:solidFill>
                  <a:srgbClr val="505050"/>
                </a:solidFill>
                <a:latin typeface="Segoe UI Light" pitchFamily="34" charset="0"/>
                <a:ea typeface="Segoe UI" pitchFamily="34" charset="0"/>
              </a:rPr>
              <a:t>Our approach to open source in the cloud</a:t>
            </a:r>
          </a:p>
        </p:txBody>
      </p:sp>
      <p:sp>
        <p:nvSpPr>
          <p:cNvPr id="56" name="Plus Sign 55"/>
          <p:cNvSpPr/>
          <p:nvPr/>
        </p:nvSpPr>
        <p:spPr bwMode="auto">
          <a:xfrm>
            <a:off x="5459578" y="4587909"/>
            <a:ext cx="1369886" cy="1300526"/>
          </a:xfrm>
          <a:prstGeom prst="mathPlus">
            <a:avLst/>
          </a:prstGeom>
          <a:solidFill>
            <a:srgbClr val="00BCF2"/>
          </a:solidFill>
          <a:ln w="3492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92367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250"/>
                                        <p:tgtEl>
                                          <p:spTgt spid="71"/>
                                        </p:tgtEl>
                                      </p:cBhvr>
                                    </p:animEffect>
                                  </p:childTnLst>
                                </p:cTn>
                              </p:par>
                              <p:par>
                                <p:cTn id="8" presetID="64" presetClass="path" presetSubtype="0" decel="100000" fill="hold" nodeType="withEffect">
                                  <p:stCondLst>
                                    <p:cond delay="0"/>
                                  </p:stCondLst>
                                  <p:childTnLst>
                                    <p:animMotion origin="layout" path="M 1.25E-6 0.12708 L 1.25E-6 -3.7037E-6 " pathEditMode="relative" rAng="0" ptsTypes="AA">
                                      <p:cBhvr>
                                        <p:cTn id="9" dur="750" fill="hold"/>
                                        <p:tgtEl>
                                          <p:spTgt spid="71"/>
                                        </p:tgtEl>
                                        <p:attrNameLst>
                                          <p:attrName>ppt_x</p:attrName>
                                          <p:attrName>ppt_y</p:attrName>
                                        </p:attrNameLst>
                                      </p:cBhvr>
                                      <p:rCtr x="0" y="-6134"/>
                                    </p:animMotion>
                                  </p:childTnLst>
                                </p:cTn>
                              </p:par>
                              <p:par>
                                <p:cTn id="10" presetID="10" presetClass="entr" presetSubtype="0" fill="hold" nodeType="withEffect">
                                  <p:stCondLst>
                                    <p:cond delay="5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64" presetClass="path" presetSubtype="0" decel="100000" fill="hold" nodeType="withEffect">
                                  <p:stCondLst>
                                    <p:cond delay="250"/>
                                  </p:stCondLst>
                                  <p:childTnLst>
                                    <p:animMotion origin="layout" path="M 5E-6 0.12709 L 5E-6 -4.07407E-6 " pathEditMode="relative" rAng="0" ptsTypes="AA">
                                      <p:cBhvr>
                                        <p:cTn id="14" dur="750" fill="hold"/>
                                        <p:tgtEl>
                                          <p:spTgt spid="73"/>
                                        </p:tgtEl>
                                        <p:attrNameLst>
                                          <p:attrName>ppt_x</p:attrName>
                                          <p:attrName>ppt_y</p:attrName>
                                        </p:attrNameLst>
                                      </p:cBhvr>
                                      <p:rCtr x="0" y="-6366"/>
                                    </p:animMotion>
                                  </p:childTnLst>
                                </p:cTn>
                              </p:par>
                              <p:par>
                                <p:cTn id="15" presetID="10" presetClass="entr" presetSubtype="0" fill="hold" nodeType="withEffect">
                                  <p:stCondLst>
                                    <p:cond delay="75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250"/>
                                        <p:tgtEl>
                                          <p:spTgt spid="74"/>
                                        </p:tgtEl>
                                      </p:cBhvr>
                                    </p:animEffect>
                                  </p:childTnLst>
                                </p:cTn>
                              </p:par>
                              <p:par>
                                <p:cTn id="18" presetID="64" presetClass="path" presetSubtype="0" decel="100000" fill="hold" nodeType="withEffect">
                                  <p:stCondLst>
                                    <p:cond delay="500"/>
                                  </p:stCondLst>
                                  <p:childTnLst>
                                    <p:animMotion origin="layout" path="M 4.79167E-6 0.12709 L 4.79167E-6 -4.07407E-6 " pathEditMode="relative" rAng="0" ptsTypes="AA">
                                      <p:cBhvr>
                                        <p:cTn id="19" dur="750" fill="hold"/>
                                        <p:tgtEl>
                                          <p:spTgt spid="74"/>
                                        </p:tgtEl>
                                        <p:attrNameLst>
                                          <p:attrName>ppt_x</p:attrName>
                                          <p:attrName>ppt_y</p:attrName>
                                        </p:attrNameLst>
                                      </p:cBhvr>
                                      <p:rCtr x="0" y="-6366"/>
                                    </p:animMotion>
                                  </p:childTnLst>
                                </p:cTn>
                              </p:par>
                              <p:par>
                                <p:cTn id="20" presetID="10" presetClass="entr" presetSubtype="0" fill="hold" nodeType="withEffect">
                                  <p:stCondLst>
                                    <p:cond delay="100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250"/>
                                        <p:tgtEl>
                                          <p:spTgt spid="75"/>
                                        </p:tgtEl>
                                      </p:cBhvr>
                                    </p:animEffect>
                                  </p:childTnLst>
                                </p:cTn>
                              </p:par>
                              <p:par>
                                <p:cTn id="23" presetID="64" presetClass="path" presetSubtype="0" decel="100000" fill="hold" nodeType="withEffect">
                                  <p:stCondLst>
                                    <p:cond delay="750"/>
                                  </p:stCondLst>
                                  <p:childTnLst>
                                    <p:animMotion origin="layout" path="M 1.25E-6 0.12708 L 1.25E-6 -3.7037E-6 " pathEditMode="relative" rAng="0" ptsTypes="AA">
                                      <p:cBhvr>
                                        <p:cTn id="24" dur="750" fill="hold"/>
                                        <p:tgtEl>
                                          <p:spTgt spid="75"/>
                                        </p:tgtEl>
                                        <p:attrNameLst>
                                          <p:attrName>ppt_x</p:attrName>
                                          <p:attrName>ppt_y</p:attrName>
                                        </p:attrNameLst>
                                      </p:cBhvr>
                                      <p:rCtr x="0" y="-6134"/>
                                    </p:animMotion>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572B9"/>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60" y="2110725"/>
            <a:ext cx="11990815" cy="3110847"/>
          </a:xfrm>
          <a:prstGeom prst="rect">
            <a:avLst/>
          </a:prstGeom>
        </p:spPr>
      </p:pic>
      <p:sp>
        <p:nvSpPr>
          <p:cNvPr id="4" name="Title 3"/>
          <p:cNvSpPr>
            <a:spLocks noGrp="1"/>
          </p:cNvSpPr>
          <p:nvPr>
            <p:ph type="title"/>
          </p:nvPr>
        </p:nvSpPr>
        <p:spPr>
          <a:xfrm>
            <a:off x="190410" y="179149"/>
            <a:ext cx="11655840" cy="899665"/>
          </a:xfrm>
        </p:spPr>
        <p:txBody>
          <a:bodyPr/>
          <a:lstStyle/>
          <a:p>
            <a:r>
              <a:rPr lang="en-US" sz="4000" spc="-58" dirty="0">
                <a:solidFill>
                  <a:schemeClr val="tx1"/>
                </a:solidFill>
                <a:latin typeface="Segoe UI Light" pitchFamily="34" charset="0"/>
                <a:ea typeface="Segoe UI" pitchFamily="34" charset="0"/>
              </a:rPr>
              <a:t>It’s been a journey…</a:t>
            </a:r>
          </a:p>
        </p:txBody>
      </p:sp>
      <p:cxnSp>
        <p:nvCxnSpPr>
          <p:cNvPr id="14" name="Straight Connector 13"/>
          <p:cNvCxnSpPr>
            <a:cxnSpLocks/>
          </p:cNvCxnSpPr>
          <p:nvPr/>
        </p:nvCxnSpPr>
        <p:spPr>
          <a:xfrm>
            <a:off x="4065681" y="4049464"/>
            <a:ext cx="0" cy="173736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a:off x="8095864" y="4049464"/>
            <a:ext cx="0" cy="173736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046" y="4819685"/>
            <a:ext cx="12181911"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296234" y="3563333"/>
            <a:ext cx="3764282" cy="881780"/>
          </a:xfrm>
          <a:prstGeom prst="rect">
            <a:avLst/>
          </a:prstGeom>
        </p:spPr>
        <p:txBody>
          <a:bodyPr wrap="square" anchor="ctr">
            <a:spAutoFit/>
          </a:bodyPr>
          <a:lstStyle/>
          <a:p>
            <a:pPr marL="0" marR="0" lvl="0" indent="0" algn="ctr" defTabSz="913599" rtl="0" eaLnBrk="1" fontAlgn="auto" latinLnBrk="0" hangingPunct="1">
              <a:lnSpc>
                <a:spcPct val="95000"/>
              </a:lnSpc>
              <a:spcBef>
                <a:spcPts val="0"/>
              </a:spcBef>
              <a:spcAft>
                <a:spcPts val="0"/>
              </a:spcAft>
              <a:buClrTx/>
              <a:buSzPct val="90000"/>
              <a:buFontTx/>
              <a:buNone/>
              <a:tabLst/>
              <a:defRPr/>
            </a:pPr>
            <a:r>
              <a:rPr kumimoji="0" lang="en-US" sz="1800" b="1"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Linux Agent</a:t>
            </a: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(GA) &amp; </a:t>
            </a:r>
            <a:r>
              <a:rPr kumimoji="0" lang="en-US" sz="1800" b="1"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Container Solution </a:t>
            </a: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(Preview) for Operations Management Suite</a:t>
            </a:r>
          </a:p>
        </p:txBody>
      </p:sp>
      <p:sp>
        <p:nvSpPr>
          <p:cNvPr id="22" name="Rectangle 21"/>
          <p:cNvSpPr/>
          <p:nvPr/>
        </p:nvSpPr>
        <p:spPr bwMode="auto">
          <a:xfrm>
            <a:off x="2084772" y="4558640"/>
            <a:ext cx="7927548" cy="5219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…and there’s strong momentum for Linux at Microsoft</a:t>
            </a:r>
          </a:p>
        </p:txBody>
      </p:sp>
      <p:sp>
        <p:nvSpPr>
          <p:cNvPr id="23" name="Rectangle 22"/>
          <p:cNvSpPr/>
          <p:nvPr/>
        </p:nvSpPr>
        <p:spPr>
          <a:xfrm>
            <a:off x="158124" y="3694907"/>
            <a:ext cx="3677005" cy="618631"/>
          </a:xfrm>
          <a:prstGeom prst="rect">
            <a:avLst/>
          </a:prstGeom>
        </p:spPr>
        <p:txBody>
          <a:bodyPr wrap="square" anchor="ctr">
            <a:spAutoFit/>
          </a:bodyPr>
          <a:lstStyle/>
          <a:p>
            <a:pPr marL="0" marR="0" lvl="0" indent="0" algn="ctr" defTabSz="913599" rtl="0" eaLnBrk="1" fontAlgn="auto" latinLnBrk="0" hangingPunct="1">
              <a:lnSpc>
                <a:spcPct val="95000"/>
              </a:lnSpc>
              <a:spcBef>
                <a:spcPts val="0"/>
              </a:spcBef>
              <a:spcAft>
                <a:spcPts val="0"/>
              </a:spcAft>
              <a:buClrTx/>
              <a:buSzPct val="90000"/>
              <a:buFontTx/>
              <a:buNone/>
              <a:tabLst/>
              <a:defRPr/>
            </a:pP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PowerShell is now </a:t>
            </a:r>
            <a:r>
              <a:rPr kumimoji="0" lang="en-US" sz="1800" b="1"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open source </a:t>
            </a: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and available on Linux</a:t>
            </a:r>
          </a:p>
        </p:txBody>
      </p:sp>
      <p:sp>
        <p:nvSpPr>
          <p:cNvPr id="24" name="Rectangle 23"/>
          <p:cNvSpPr/>
          <p:nvPr/>
        </p:nvSpPr>
        <p:spPr>
          <a:xfrm>
            <a:off x="8085101" y="5341548"/>
            <a:ext cx="4106899" cy="618631"/>
          </a:xfrm>
          <a:prstGeom prst="rect">
            <a:avLst/>
          </a:prstGeom>
        </p:spPr>
        <p:txBody>
          <a:bodyPr wrap="square" anchor="ctr">
            <a:spAutoFit/>
          </a:bodyPr>
          <a:lstStyle/>
          <a:p>
            <a:pPr marL="0" marR="0" lvl="0" indent="0" algn="ctr" defTabSz="913599" rtl="0" eaLnBrk="1" fontAlgn="auto" latinLnBrk="0" hangingPunct="1">
              <a:lnSpc>
                <a:spcPct val="95000"/>
              </a:lnSpc>
              <a:spcBef>
                <a:spcPts val="0"/>
              </a:spcBef>
              <a:spcAft>
                <a:spcPts val="0"/>
              </a:spcAft>
              <a:buClrTx/>
              <a:buSzPct val="90000"/>
              <a:buFontTx/>
              <a:buNone/>
              <a:tabLst/>
              <a:defRPr/>
            </a:pP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Over </a:t>
            </a:r>
            <a:r>
              <a:rPr kumimoji="0" lang="en-US" sz="1800" b="1"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40%</a:t>
            </a: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of VMs created in </a:t>
            </a:r>
            <a:r>
              <a:rPr kumimoji="0" lang="en-US" sz="1800" b="1"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new </a:t>
            </a: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deployments in Azure today run </a:t>
            </a:r>
            <a:r>
              <a:rPr kumimoji="0" lang="en-US" sz="1800" b="1"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Linux</a:t>
            </a: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p>
        </p:txBody>
      </p:sp>
      <p:sp>
        <p:nvSpPr>
          <p:cNvPr id="25" name="Rectangle 24"/>
          <p:cNvSpPr/>
          <p:nvPr/>
        </p:nvSpPr>
        <p:spPr>
          <a:xfrm>
            <a:off x="8281937" y="3563333"/>
            <a:ext cx="3808761" cy="881780"/>
          </a:xfrm>
          <a:prstGeom prst="rect">
            <a:avLst/>
          </a:prstGeom>
        </p:spPr>
        <p:txBody>
          <a:bodyPr wrap="square" anchor="ctr">
            <a:spAutoFit/>
          </a:bodyPr>
          <a:lstStyle/>
          <a:p>
            <a:pPr marL="0" marR="0" lvl="0" indent="0" algn="ctr" defTabSz="913599" rtl="0" eaLnBrk="1" fontAlgn="auto" latinLnBrk="0" hangingPunct="1">
              <a:lnSpc>
                <a:spcPct val="95000"/>
              </a:lnSpc>
              <a:spcBef>
                <a:spcPts val="0"/>
              </a:spcBef>
              <a:spcAft>
                <a:spcPts val="0"/>
              </a:spcAft>
              <a:buClrTx/>
              <a:buSzPct val="90000"/>
              <a:buFontTx/>
              <a:buNone/>
              <a:tabLst/>
              <a:defRPr/>
            </a:pP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Hundreds of contributors to the </a:t>
            </a:r>
            <a:r>
              <a:rPr kumimoji="0" lang="en-US" sz="1800" b="1"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Azure Resource Manager </a:t>
            </a: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community on </a:t>
            </a:r>
            <a:r>
              <a:rPr kumimoji="0" lang="en-US" sz="1800" b="1"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GitHub</a:t>
            </a:r>
          </a:p>
        </p:txBody>
      </p:sp>
      <p:sp>
        <p:nvSpPr>
          <p:cNvPr id="26" name="Rectangle 25"/>
          <p:cNvSpPr/>
          <p:nvPr/>
        </p:nvSpPr>
        <p:spPr>
          <a:xfrm>
            <a:off x="12324" y="5272501"/>
            <a:ext cx="3957174" cy="881780"/>
          </a:xfrm>
          <a:prstGeom prst="rect">
            <a:avLst/>
          </a:prstGeom>
        </p:spPr>
        <p:txBody>
          <a:bodyPr wrap="square" anchor="ctr">
            <a:spAutoFit/>
          </a:bodyPr>
          <a:lstStyle/>
          <a:p>
            <a:pPr marL="0" marR="0" lvl="0" indent="0" algn="ctr" defTabSz="913599" rtl="0" eaLnBrk="1" fontAlgn="auto" latinLnBrk="0" hangingPunct="1">
              <a:lnSpc>
                <a:spcPct val="95000"/>
              </a:lnSpc>
              <a:spcBef>
                <a:spcPts val="0"/>
              </a:spcBef>
              <a:spcAft>
                <a:spcPts val="0"/>
              </a:spcAft>
              <a:buClrTx/>
              <a:buSzPct val="90000"/>
              <a:buFontTx/>
              <a:buNone/>
              <a:tabLst/>
              <a:defRPr/>
            </a:pPr>
            <a:r>
              <a:rPr kumimoji="0" lang="en-US" sz="1800" b="1"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4x </a:t>
            </a: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growth in </a:t>
            </a:r>
            <a:r>
              <a:rPr kumimoji="0" lang="en-US" sz="1800" b="1"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container </a:t>
            </a: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customers in Azure since January, all with Docker on Linux!</a:t>
            </a:r>
          </a:p>
        </p:txBody>
      </p:sp>
      <p:sp>
        <p:nvSpPr>
          <p:cNvPr id="27" name="Rectangle 26"/>
          <p:cNvSpPr/>
          <p:nvPr/>
        </p:nvSpPr>
        <p:spPr>
          <a:xfrm>
            <a:off x="4389832" y="5299572"/>
            <a:ext cx="3577085" cy="618631"/>
          </a:xfrm>
          <a:prstGeom prst="rect">
            <a:avLst/>
          </a:prstGeom>
        </p:spPr>
        <p:txBody>
          <a:bodyPr wrap="square" anchor="ctr">
            <a:spAutoFit/>
          </a:bodyPr>
          <a:lstStyle/>
          <a:p>
            <a:pPr marL="0" marR="0" lvl="0" indent="0" algn="ctr" defTabSz="913599" rtl="0" eaLnBrk="1" fontAlgn="auto" latinLnBrk="0" hangingPunct="1">
              <a:lnSpc>
                <a:spcPct val="95000"/>
              </a:lnSpc>
              <a:spcBef>
                <a:spcPts val="0"/>
              </a:spcBef>
              <a:spcAft>
                <a:spcPts val="0"/>
              </a:spcAft>
              <a:buClrTx/>
              <a:buSzPct val="90000"/>
              <a:buFontTx/>
              <a:buNone/>
              <a:tabLst/>
              <a:defRPr/>
            </a:pP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Nearly </a:t>
            </a:r>
            <a:r>
              <a:rPr kumimoji="0" lang="en-US" sz="1800" b="1"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1 in 3 </a:t>
            </a: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VMs in Azure run </a:t>
            </a:r>
            <a:r>
              <a:rPr kumimoji="0" lang="en-US" sz="1800" b="1"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Linux </a:t>
            </a: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today</a:t>
            </a:r>
          </a:p>
        </p:txBody>
      </p:sp>
      <p:pic>
        <p:nvPicPr>
          <p:cNvPr id="28" name="Picture 27"/>
          <p:cNvPicPr>
            <a:picLocks noChangeAspect="1"/>
          </p:cNvPicPr>
          <p:nvPr/>
        </p:nvPicPr>
        <p:blipFill rotWithShape="1">
          <a:blip r:embed="rId3"/>
          <a:srcRect t="34606" b="37714"/>
          <a:stretch/>
        </p:blipFill>
        <p:spPr>
          <a:xfrm>
            <a:off x="0" y="1995958"/>
            <a:ext cx="11990815" cy="861075"/>
          </a:xfrm>
          <a:prstGeom prst="rect">
            <a:avLst/>
          </a:prstGeom>
        </p:spPr>
      </p:pic>
    </p:spTree>
    <p:extLst>
      <p:ext uri="{BB962C8B-B14F-4D97-AF65-F5344CB8AC3E}">
        <p14:creationId xmlns:p14="http://schemas.microsoft.com/office/powerpoint/2010/main" val="2958633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4" presetClass="path" presetSubtype="0" decel="100000" fill="hold" nodeType="clickEffect">
                                  <p:stCondLst>
                                    <p:cond delay="0"/>
                                  </p:stCondLst>
                                  <p:childTnLst>
                                    <p:animMotion origin="layout" path="M 3.125E-6 -7.40741E-7 L 3.125E-6 -0.1743 " pathEditMode="relative" rAng="0" ptsTypes="AA">
                                      <p:cBhvr>
                                        <p:cTn id="11" dur="1000" fill="hold"/>
                                        <p:tgtEl>
                                          <p:spTgt spid="2"/>
                                        </p:tgtEl>
                                        <p:attrNameLst>
                                          <p:attrName>ppt_x</p:attrName>
                                          <p:attrName>ppt_y</p:attrName>
                                        </p:attrNameLst>
                                      </p:cBhvr>
                                      <p:rCtr x="0" y="-8727"/>
                                    </p:animMotion>
                                  </p:childTnLst>
                                </p:cTn>
                              </p:par>
                              <p:par>
                                <p:cTn id="12" presetID="22" presetClass="entr" presetSubtype="8"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par>
                                <p:cTn id="15" presetID="22" presetClass="entr" presetSubtype="8"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par>
                                <p:cTn id="18" presetID="22" presetClass="entr" presetSubtype="8"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par>
                          <p:cTn id="21" fill="hold">
                            <p:stCondLst>
                              <p:cond delay="1000"/>
                            </p:stCondLst>
                            <p:childTnLst>
                              <p:par>
                                <p:cTn id="22" presetID="10" presetClass="exit" presetSubtype="0" fill="hold" nodeType="afterEffect">
                                  <p:stCondLst>
                                    <p:cond delay="0"/>
                                  </p:stCondLst>
                                  <p:childTnLst>
                                    <p:animEffect transition="out" filter="fade">
                                      <p:cBhvr>
                                        <p:cTn id="23" dur="250"/>
                                        <p:tgtEl>
                                          <p:spTgt spid="2"/>
                                        </p:tgtEl>
                                      </p:cBhvr>
                                    </p:animEffect>
                                    <p:set>
                                      <p:cBhvr>
                                        <p:cTn id="24" dur="1" fill="hold">
                                          <p:stCondLst>
                                            <p:cond delay="249"/>
                                          </p:stCondLst>
                                        </p:cTn>
                                        <p:tgtEl>
                                          <p:spTgt spid="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par>
                          <p:cTn id="27" fill="hold">
                            <p:stCondLst>
                              <p:cond delay="1250"/>
                            </p:stCondLst>
                            <p:childTnLst>
                              <p:par>
                                <p:cTn id="28" presetID="10"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1750"/>
                            </p:stCondLst>
                            <p:childTnLst>
                              <p:par>
                                <p:cTn id="32" presetID="10" presetClass="entr" presetSubtype="0" fill="hold" grpId="0" nodeType="afterEffect">
                                  <p:stCondLst>
                                    <p:cond delay="5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50"/>
                                        <p:tgtEl>
                                          <p:spTgt spid="23"/>
                                        </p:tgtEl>
                                      </p:cBhvr>
                                    </p:animEffect>
                                  </p:childTnLst>
                                </p:cTn>
                              </p:par>
                            </p:childTnLst>
                          </p:cTn>
                        </p:par>
                        <p:par>
                          <p:cTn id="35" fill="hold">
                            <p:stCondLst>
                              <p:cond delay="1950"/>
                            </p:stCondLst>
                            <p:childTnLst>
                              <p:par>
                                <p:cTn id="36" presetID="10"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150"/>
                                        <p:tgtEl>
                                          <p:spTgt spid="24"/>
                                        </p:tgtEl>
                                      </p:cBhvr>
                                    </p:animEffect>
                                  </p:childTnLst>
                                </p:cTn>
                              </p:par>
                            </p:childTnLst>
                          </p:cTn>
                        </p:par>
                        <p:par>
                          <p:cTn id="39" fill="hold">
                            <p:stCondLst>
                              <p:cond delay="2100"/>
                            </p:stCondLst>
                            <p:childTnLst>
                              <p:par>
                                <p:cTn id="40" presetID="10"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50"/>
                                        <p:tgtEl>
                                          <p:spTgt spid="26"/>
                                        </p:tgtEl>
                                      </p:cBhvr>
                                    </p:animEffect>
                                  </p:childTnLst>
                                </p:cTn>
                              </p:par>
                            </p:childTnLst>
                          </p:cTn>
                        </p:par>
                        <p:par>
                          <p:cTn id="43" fill="hold">
                            <p:stCondLst>
                              <p:cond delay="2250"/>
                            </p:stCondLst>
                            <p:childTnLst>
                              <p:par>
                                <p:cTn id="44" presetID="10" presetClass="entr" presetSubtype="0"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50"/>
                                        <p:tgtEl>
                                          <p:spTgt spid="27"/>
                                        </p:tgtEl>
                                      </p:cBhvr>
                                    </p:animEffect>
                                  </p:childTnLst>
                                </p:cTn>
                              </p:par>
                            </p:childTnLst>
                          </p:cTn>
                        </p:par>
                        <p:par>
                          <p:cTn id="47" fill="hold">
                            <p:stCondLst>
                              <p:cond delay="24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50"/>
                                        <p:tgtEl>
                                          <p:spTgt spid="21"/>
                                        </p:tgtEl>
                                      </p:cBhvr>
                                    </p:animEffect>
                                  </p:childTnLst>
                                </p:cTn>
                              </p:par>
                            </p:childTnLst>
                          </p:cTn>
                        </p:par>
                        <p:par>
                          <p:cTn id="51" fill="hold">
                            <p:stCondLst>
                              <p:cond delay="2550"/>
                            </p:stCondLst>
                            <p:childTnLst>
                              <p:par>
                                <p:cTn id="52" presetID="10" presetClass="entr" presetSubtype="0"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1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p:bldP spid="24" grpId="0"/>
      <p:bldP spid="25" grpId="0"/>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4594908" y="2908889"/>
            <a:ext cx="6941917" cy="2624411"/>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endParaRPr>
          </a:p>
        </p:txBody>
      </p:sp>
      <p:sp>
        <p:nvSpPr>
          <p:cNvPr id="3" name="Rectangle 2"/>
          <p:cNvSpPr/>
          <p:nvPr/>
        </p:nvSpPr>
        <p:spPr>
          <a:xfrm>
            <a:off x="740042" y="2912187"/>
            <a:ext cx="3787438" cy="2624411"/>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endParaRPr>
          </a:p>
        </p:txBody>
      </p:sp>
      <p:sp>
        <p:nvSpPr>
          <p:cNvPr id="16" name="Rectangle 15"/>
          <p:cNvSpPr/>
          <p:nvPr/>
        </p:nvSpPr>
        <p:spPr>
          <a:xfrm>
            <a:off x="4613354" y="4799192"/>
            <a:ext cx="6914779" cy="316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060">
              <a:defRPr/>
            </a:pPr>
            <a:r>
              <a:rPr lang="en-US" kern="0" dirty="0">
                <a:solidFill>
                  <a:srgbClr val="505050"/>
                </a:solidFill>
                <a:latin typeface="Segoe UI" panose="020B0502040204020203" pitchFamily="34" charset="0"/>
                <a:ea typeface="Segoe UI" panose="020B0502040204020203" pitchFamily="34" charset="0"/>
                <a:cs typeface="Segoe UI" panose="020B0502040204020203" pitchFamily="34" charset="0"/>
              </a:rPr>
              <a:t>Build on the platform</a:t>
            </a:r>
          </a:p>
        </p:txBody>
      </p:sp>
      <p:sp>
        <p:nvSpPr>
          <p:cNvPr id="8" name="Rectangle 7"/>
          <p:cNvSpPr/>
          <p:nvPr/>
        </p:nvSpPr>
        <p:spPr>
          <a:xfrm>
            <a:off x="747357" y="4812389"/>
            <a:ext cx="3780123" cy="2900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060">
              <a:defRPr/>
            </a:pPr>
            <a:r>
              <a:rPr lang="en-US" kern="0" dirty="0">
                <a:solidFill>
                  <a:srgbClr val="505050"/>
                </a:solidFill>
                <a:latin typeface="Segoe UI" panose="020B0502040204020203" pitchFamily="34" charset="0"/>
                <a:ea typeface="Segoe UI" panose="020B0502040204020203" pitchFamily="34" charset="0"/>
                <a:cs typeface="Segoe UI" panose="020B0502040204020203" pitchFamily="34" charset="0"/>
              </a:rPr>
              <a:t>Build on the infrastructure</a:t>
            </a:r>
          </a:p>
        </p:txBody>
      </p:sp>
      <p:cxnSp>
        <p:nvCxnSpPr>
          <p:cNvPr id="30" name="Straight Connector 29"/>
          <p:cNvCxnSpPr/>
          <p:nvPr/>
        </p:nvCxnSpPr>
        <p:spPr>
          <a:xfrm>
            <a:off x="4102950" y="2998150"/>
            <a:ext cx="482295" cy="0"/>
          </a:xfrm>
          <a:prstGeom prst="line">
            <a:avLst/>
          </a:prstGeom>
          <a:ln w="12700">
            <a:no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40043" y="1136660"/>
            <a:ext cx="10796783" cy="817159"/>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kern="0" dirty="0">
                <a:solidFill>
                  <a:srgbClr val="505050"/>
                </a:solidFill>
                <a:latin typeface="Segoe UI Semibold" panose="020B0702040204020203" pitchFamily="34" charset="0"/>
              </a:rPr>
              <a:t>Stakeholders</a:t>
            </a:r>
          </a:p>
        </p:txBody>
      </p:sp>
      <p:sp>
        <p:nvSpPr>
          <p:cNvPr id="5" name="Rectangle 4"/>
          <p:cNvSpPr/>
          <p:nvPr/>
        </p:nvSpPr>
        <p:spPr>
          <a:xfrm>
            <a:off x="839768" y="1543862"/>
            <a:ext cx="2330374" cy="432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60">
              <a:defRPr/>
            </a:pPr>
            <a:r>
              <a:rPr lang="en-US" kern="0" dirty="0">
                <a:solidFill>
                  <a:srgbClr val="505050"/>
                </a:solidFill>
                <a:latin typeface="Segoe UI Semilight" panose="020B0402040204020203" pitchFamily="34" charset="0"/>
                <a:cs typeface="Segoe UI Semilight" panose="020B0402040204020203" pitchFamily="34" charset="0"/>
              </a:rPr>
              <a:t>Developers</a:t>
            </a:r>
          </a:p>
        </p:txBody>
      </p:sp>
      <p:sp>
        <p:nvSpPr>
          <p:cNvPr id="7" name="Rectangle 6"/>
          <p:cNvSpPr/>
          <p:nvPr/>
        </p:nvSpPr>
        <p:spPr>
          <a:xfrm>
            <a:off x="740043" y="6272598"/>
            <a:ext cx="10796783" cy="401661"/>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kern="0" dirty="0">
                <a:solidFill>
                  <a:schemeClr val="bg1"/>
                </a:solidFill>
                <a:latin typeface="Segoe UI" panose="020B0502040204020203" pitchFamily="34" charset="0"/>
                <a:ea typeface="Segoe UI" panose="020B0502040204020203" pitchFamily="34" charset="0"/>
                <a:cs typeface="Segoe UI" panose="020B0502040204020203" pitchFamily="34" charset="0"/>
              </a:rPr>
              <a:t>Microsoft Azure</a:t>
            </a:r>
          </a:p>
        </p:txBody>
      </p:sp>
      <p:grpSp>
        <p:nvGrpSpPr>
          <p:cNvPr id="32" name="Group 31"/>
          <p:cNvGrpSpPr/>
          <p:nvPr/>
        </p:nvGrpSpPr>
        <p:grpSpPr>
          <a:xfrm>
            <a:off x="994648" y="2998151"/>
            <a:ext cx="3246539" cy="1678669"/>
            <a:chOff x="1197031" y="3638102"/>
            <a:chExt cx="3247507" cy="1679170"/>
          </a:xfrm>
        </p:grpSpPr>
        <p:grpSp>
          <p:nvGrpSpPr>
            <p:cNvPr id="50" name="Group 49"/>
            <p:cNvGrpSpPr/>
            <p:nvPr/>
          </p:nvGrpSpPr>
          <p:grpSpPr>
            <a:xfrm>
              <a:off x="1197031" y="3638102"/>
              <a:ext cx="1064029" cy="1679170"/>
              <a:chOff x="1205346" y="4039982"/>
              <a:chExt cx="1064029" cy="1679170"/>
            </a:xfrm>
          </p:grpSpPr>
          <p:sp>
            <p:nvSpPr>
              <p:cNvPr id="9" name="Rectangle 8"/>
              <p:cNvSpPr/>
              <p:nvPr/>
            </p:nvSpPr>
            <p:spPr>
              <a:xfrm>
                <a:off x="1205346" y="4039982"/>
                <a:ext cx="1064029" cy="16791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1371" kern="0" dirty="0">
                    <a:solidFill>
                      <a:prstClr val="white"/>
                    </a:solidFill>
                    <a:latin typeface="Segoe UI" panose="020B0502040204020203" pitchFamily="34" charset="0"/>
                    <a:ea typeface="Segoe UI" panose="020B0502040204020203" pitchFamily="34" charset="0"/>
                    <a:cs typeface="Segoe UI" panose="020B0502040204020203" pitchFamily="34" charset="0"/>
                  </a:rPr>
                  <a:t>Virtual Machines</a:t>
                </a:r>
              </a:p>
            </p:txBody>
          </p:sp>
          <p:sp>
            <p:nvSpPr>
              <p:cNvPr id="21" name="Rectangle 20"/>
              <p:cNvSpPr/>
              <p:nvPr/>
            </p:nvSpPr>
            <p:spPr>
              <a:xfrm>
                <a:off x="1280160" y="4650167"/>
                <a:ext cx="914400" cy="985862"/>
              </a:xfrm>
              <a:prstGeom prst="rect">
                <a:avLst/>
              </a:prstGeom>
              <a:solidFill>
                <a:srgbClr val="0070C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882" kern="0" dirty="0" err="1">
                    <a:solidFill>
                      <a:prstClr val="white"/>
                    </a:solidFill>
                    <a:latin typeface="Segoe UI" panose="020B0502040204020203" pitchFamily="34" charset="0"/>
                    <a:ea typeface="Segoe UI" panose="020B0502040204020203" pitchFamily="34" charset="0"/>
                    <a:cs typeface="Segoe UI" panose="020B0502040204020203" pitchFamily="34" charset="0"/>
                  </a:rPr>
                  <a:t>Stateful</a:t>
                </a: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 and stateless one-off solutions</a:t>
                </a:r>
              </a:p>
            </p:txBody>
          </p:sp>
        </p:grpSp>
        <p:grpSp>
          <p:nvGrpSpPr>
            <p:cNvPr id="51" name="Group 50"/>
            <p:cNvGrpSpPr/>
            <p:nvPr/>
          </p:nvGrpSpPr>
          <p:grpSpPr>
            <a:xfrm>
              <a:off x="2355273" y="3638102"/>
              <a:ext cx="997526" cy="1679169"/>
              <a:chOff x="2363588" y="4039982"/>
              <a:chExt cx="997526" cy="1679169"/>
            </a:xfrm>
          </p:grpSpPr>
          <p:sp>
            <p:nvSpPr>
              <p:cNvPr id="10" name="Rectangle 9"/>
              <p:cNvSpPr/>
              <p:nvPr/>
            </p:nvSpPr>
            <p:spPr>
              <a:xfrm>
                <a:off x="2363588" y="4039982"/>
                <a:ext cx="997526" cy="16791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1371" kern="0" dirty="0">
                    <a:solidFill>
                      <a:prstClr val="white"/>
                    </a:solidFill>
                    <a:latin typeface="Segoe UI" panose="020B0502040204020203" pitchFamily="34" charset="0"/>
                    <a:ea typeface="Segoe UI" panose="020B0502040204020203" pitchFamily="34" charset="0"/>
                    <a:cs typeface="Segoe UI" panose="020B0502040204020203" pitchFamily="34" charset="0"/>
                  </a:rPr>
                  <a:t>VM Scale Sets</a:t>
                </a:r>
              </a:p>
            </p:txBody>
          </p:sp>
          <p:sp>
            <p:nvSpPr>
              <p:cNvPr id="22" name="Rectangle 21"/>
              <p:cNvSpPr/>
              <p:nvPr/>
            </p:nvSpPr>
            <p:spPr>
              <a:xfrm>
                <a:off x="2400993" y="4650167"/>
                <a:ext cx="914400" cy="9858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Scalable solutions</a:t>
                </a:r>
              </a:p>
            </p:txBody>
          </p:sp>
        </p:grpSp>
        <p:grpSp>
          <p:nvGrpSpPr>
            <p:cNvPr id="52" name="Group 51"/>
            <p:cNvGrpSpPr/>
            <p:nvPr/>
          </p:nvGrpSpPr>
          <p:grpSpPr>
            <a:xfrm>
              <a:off x="3447012" y="3638102"/>
              <a:ext cx="997526" cy="1679168"/>
              <a:chOff x="3455327" y="4039982"/>
              <a:chExt cx="997526" cy="1679168"/>
            </a:xfrm>
          </p:grpSpPr>
          <p:sp>
            <p:nvSpPr>
              <p:cNvPr id="11" name="Rectangle 10"/>
              <p:cNvSpPr/>
              <p:nvPr/>
            </p:nvSpPr>
            <p:spPr>
              <a:xfrm>
                <a:off x="3455327" y="4039982"/>
                <a:ext cx="997526"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1371" kern="0" dirty="0">
                    <a:solidFill>
                      <a:prstClr val="white"/>
                    </a:solidFill>
                    <a:latin typeface="Segoe UI" panose="020B0502040204020203" pitchFamily="34" charset="0"/>
                    <a:ea typeface="Segoe UI" panose="020B0502040204020203" pitchFamily="34" charset="0"/>
                    <a:cs typeface="Segoe UI" panose="020B0502040204020203" pitchFamily="34" charset="0"/>
                  </a:rPr>
                  <a:t>Container Service</a:t>
                </a:r>
              </a:p>
            </p:txBody>
          </p:sp>
          <p:sp>
            <p:nvSpPr>
              <p:cNvPr id="23" name="Rectangle 22"/>
              <p:cNvSpPr/>
              <p:nvPr/>
            </p:nvSpPr>
            <p:spPr>
              <a:xfrm>
                <a:off x="3496890" y="4650167"/>
                <a:ext cx="914400" cy="9858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Scalable, orchestrated Docker images deployed into containers</a:t>
                </a:r>
              </a:p>
            </p:txBody>
          </p:sp>
        </p:grpSp>
      </p:grpSp>
      <p:grpSp>
        <p:nvGrpSpPr>
          <p:cNvPr id="31" name="Group 30"/>
          <p:cNvGrpSpPr/>
          <p:nvPr/>
        </p:nvGrpSpPr>
        <p:grpSpPr>
          <a:xfrm>
            <a:off x="4883239" y="3017127"/>
            <a:ext cx="6317997" cy="1678667"/>
            <a:chOff x="4726893" y="3710523"/>
            <a:chExt cx="6445693" cy="1712596"/>
          </a:xfrm>
        </p:grpSpPr>
        <p:grpSp>
          <p:nvGrpSpPr>
            <p:cNvPr id="76" name="Group 75"/>
            <p:cNvGrpSpPr/>
            <p:nvPr/>
          </p:nvGrpSpPr>
          <p:grpSpPr>
            <a:xfrm>
              <a:off x="4726893" y="3710523"/>
              <a:ext cx="6445693" cy="1712596"/>
              <a:chOff x="4634544" y="3638100"/>
              <a:chExt cx="6319881" cy="1679169"/>
            </a:xfrm>
          </p:grpSpPr>
          <p:grpSp>
            <p:nvGrpSpPr>
              <p:cNvPr id="53" name="Group 52"/>
              <p:cNvGrpSpPr/>
              <p:nvPr/>
            </p:nvGrpSpPr>
            <p:grpSpPr>
              <a:xfrm>
                <a:off x="4634544" y="3638101"/>
                <a:ext cx="942039" cy="1679168"/>
                <a:chOff x="4642859" y="4039981"/>
                <a:chExt cx="942039" cy="1679168"/>
              </a:xfrm>
            </p:grpSpPr>
            <p:sp>
              <p:nvSpPr>
                <p:cNvPr id="20" name="Rectangle 19"/>
                <p:cNvSpPr/>
                <p:nvPr/>
              </p:nvSpPr>
              <p:spPr>
                <a:xfrm>
                  <a:off x="4645143" y="4039981"/>
                  <a:ext cx="939755"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1371" kern="0" dirty="0">
                      <a:solidFill>
                        <a:prstClr val="white"/>
                      </a:solidFill>
                      <a:latin typeface="Segoe UI" panose="020B0502040204020203" pitchFamily="34" charset="0"/>
                      <a:ea typeface="Segoe UI" panose="020B0502040204020203" pitchFamily="34" charset="0"/>
                      <a:cs typeface="Segoe UI" panose="020B0502040204020203" pitchFamily="34" charset="0"/>
                    </a:rPr>
                    <a:t>Batch</a:t>
                  </a:r>
                </a:p>
              </p:txBody>
            </p:sp>
            <p:sp>
              <p:nvSpPr>
                <p:cNvPr id="24" name="Rectangle 23"/>
                <p:cNvSpPr/>
                <p:nvPr/>
              </p:nvSpPr>
              <p:spPr>
                <a:xfrm>
                  <a:off x="4642859" y="4706842"/>
                  <a:ext cx="934646" cy="9858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Custom High Performance Computing solutions</a:t>
                  </a:r>
                </a:p>
              </p:txBody>
            </p:sp>
          </p:grpSp>
          <p:grpSp>
            <p:nvGrpSpPr>
              <p:cNvPr id="58" name="Group 57"/>
              <p:cNvGrpSpPr/>
              <p:nvPr/>
            </p:nvGrpSpPr>
            <p:grpSpPr>
              <a:xfrm>
                <a:off x="5659001" y="3638100"/>
                <a:ext cx="861057" cy="1679167"/>
                <a:chOff x="5667316" y="4039980"/>
                <a:chExt cx="861057" cy="1679167"/>
              </a:xfrm>
            </p:grpSpPr>
            <p:sp>
              <p:nvSpPr>
                <p:cNvPr id="19" name="Rectangle 18"/>
                <p:cNvSpPr/>
                <p:nvPr/>
              </p:nvSpPr>
              <p:spPr>
                <a:xfrm>
                  <a:off x="5667316" y="4039980"/>
                  <a:ext cx="861057" cy="167916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1371" kern="0" dirty="0">
                      <a:solidFill>
                        <a:prstClr val="white"/>
                      </a:solidFill>
                      <a:latin typeface="Segoe UI" panose="020B0502040204020203" pitchFamily="34" charset="0"/>
                      <a:ea typeface="Segoe UI" panose="020B0502040204020203" pitchFamily="34" charset="0"/>
                      <a:cs typeface="Segoe UI" panose="020B0502040204020203" pitchFamily="34" charset="0"/>
                    </a:rPr>
                    <a:t>Open Source PaaS</a:t>
                  </a:r>
                </a:p>
              </p:txBody>
            </p:sp>
            <p:sp>
              <p:nvSpPr>
                <p:cNvPr id="25" name="Rectangle 24"/>
                <p:cNvSpPr/>
                <p:nvPr/>
              </p:nvSpPr>
              <p:spPr>
                <a:xfrm>
                  <a:off x="5669510" y="4845248"/>
                  <a:ext cx="813633" cy="7907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882" kern="0" dirty="0">
                      <a:solidFill>
                        <a:schemeClr val="bg1"/>
                      </a:solidFill>
                      <a:latin typeface="Segoe UI" panose="020B0502040204020203" pitchFamily="34" charset="0"/>
                      <a:ea typeface="Segoe UI" panose="020B0502040204020203" pitchFamily="34" charset="0"/>
                      <a:cs typeface="Segoe UI" panose="020B0502040204020203" pitchFamily="34" charset="0"/>
                    </a:rPr>
                    <a:t>Cloud Foundry,</a:t>
                  </a:r>
                </a:p>
                <a:p>
                  <a:pPr algn="ctr" defTabSz="914060">
                    <a:defRPr/>
                  </a:pPr>
                  <a:r>
                    <a:rPr lang="en-US" sz="882" kern="0" dirty="0" err="1">
                      <a:solidFill>
                        <a:schemeClr val="bg1"/>
                      </a:solidFill>
                      <a:latin typeface="Segoe UI" panose="020B0502040204020203" pitchFamily="34" charset="0"/>
                      <a:ea typeface="Segoe UI" panose="020B0502040204020203" pitchFamily="34" charset="0"/>
                      <a:cs typeface="Segoe UI" panose="020B0502040204020203" pitchFamily="34" charset="0"/>
                    </a:rPr>
                    <a:t>OpenShift</a:t>
                  </a:r>
                  <a:endParaRPr lang="en-US" sz="882" kern="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59" name="Group 58"/>
              <p:cNvGrpSpPr/>
              <p:nvPr/>
            </p:nvGrpSpPr>
            <p:grpSpPr>
              <a:xfrm>
                <a:off x="6602477" y="3638101"/>
                <a:ext cx="987551" cy="1679168"/>
                <a:chOff x="6610792" y="4039981"/>
                <a:chExt cx="987551" cy="1679168"/>
              </a:xfrm>
            </p:grpSpPr>
            <p:sp>
              <p:nvSpPr>
                <p:cNvPr id="18" name="Rectangle 17"/>
                <p:cNvSpPr/>
                <p:nvPr/>
              </p:nvSpPr>
              <p:spPr>
                <a:xfrm>
                  <a:off x="6613779" y="4039981"/>
                  <a:ext cx="982280"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r>
                    <a:rPr lang="en-US" sz="1371" kern="0" dirty="0">
                      <a:solidFill>
                        <a:prstClr val="white"/>
                      </a:solidFill>
                      <a:latin typeface="Segoe UI" panose="020B0502040204020203" pitchFamily="34" charset="0"/>
                      <a:ea typeface="Segoe UI" panose="020B0502040204020203" pitchFamily="34" charset="0"/>
                      <a:cs typeface="Segoe UI" panose="020B0502040204020203" pitchFamily="34" charset="0"/>
                    </a:rPr>
                    <a:t>Service Fabric</a:t>
                  </a:r>
                </a:p>
              </p:txBody>
            </p:sp>
            <p:sp>
              <p:nvSpPr>
                <p:cNvPr id="26" name="Rectangle 25"/>
                <p:cNvSpPr/>
                <p:nvPr/>
              </p:nvSpPr>
              <p:spPr>
                <a:xfrm>
                  <a:off x="6610792" y="4627333"/>
                  <a:ext cx="987551" cy="9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1371" kern="0" dirty="0">
                      <a:solidFill>
                        <a:prstClr val="white"/>
                      </a:solidFill>
                      <a:latin typeface="Segoe UI" panose="020B0502040204020203" pitchFamily="34" charset="0"/>
                      <a:ea typeface="Segoe UI" panose="020B0502040204020203" pitchFamily="34" charset="0"/>
                      <a:cs typeface="Segoe UI" panose="020B0502040204020203" pitchFamily="34" charset="0"/>
                    </a:rPr>
                    <a:t>Custom</a:t>
                  </a: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 </a:t>
                  </a:r>
                  <a:r>
                    <a:rPr lang="en-US" sz="882" kern="0" dirty="0" err="1">
                      <a:solidFill>
                        <a:prstClr val="white"/>
                      </a:solidFill>
                      <a:latin typeface="Segoe UI" panose="020B0502040204020203" pitchFamily="34" charset="0"/>
                      <a:ea typeface="Segoe UI" panose="020B0502040204020203" pitchFamily="34" charset="0"/>
                      <a:cs typeface="Segoe UI" panose="020B0502040204020203" pitchFamily="34" charset="0"/>
                    </a:rPr>
                    <a:t>Microservice</a:t>
                  </a: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-based stateless and </a:t>
                  </a:r>
                  <a:r>
                    <a:rPr lang="en-US" sz="882" kern="0" dirty="0" err="1">
                      <a:solidFill>
                        <a:prstClr val="white"/>
                      </a:solidFill>
                      <a:latin typeface="Segoe UI" panose="020B0502040204020203" pitchFamily="34" charset="0"/>
                      <a:ea typeface="Segoe UI" panose="020B0502040204020203" pitchFamily="34" charset="0"/>
                      <a:cs typeface="Segoe UI" panose="020B0502040204020203" pitchFamily="34" charset="0"/>
                    </a:rPr>
                    <a:t>stateful</a:t>
                  </a: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 solutions</a:t>
                  </a:r>
                </a:p>
              </p:txBody>
            </p:sp>
          </p:grpSp>
          <p:grpSp>
            <p:nvGrpSpPr>
              <p:cNvPr id="75" name="Group 74"/>
              <p:cNvGrpSpPr/>
              <p:nvPr/>
            </p:nvGrpSpPr>
            <p:grpSpPr>
              <a:xfrm>
                <a:off x="7641442" y="3638101"/>
                <a:ext cx="3312983" cy="1679168"/>
                <a:chOff x="7641442" y="3638101"/>
                <a:chExt cx="3312983" cy="1679168"/>
              </a:xfrm>
            </p:grpSpPr>
            <p:sp>
              <p:nvSpPr>
                <p:cNvPr id="17" name="Rectangle 16"/>
                <p:cNvSpPr/>
                <p:nvPr/>
              </p:nvSpPr>
              <p:spPr>
                <a:xfrm>
                  <a:off x="7641442" y="3638101"/>
                  <a:ext cx="3312983"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1371" kern="0" dirty="0">
                      <a:solidFill>
                        <a:prstClr val="white"/>
                      </a:solidFill>
                      <a:latin typeface="Segoe UI" panose="020B0502040204020203" pitchFamily="34" charset="0"/>
                      <a:ea typeface="Segoe UI" panose="020B0502040204020203" pitchFamily="34" charset="0"/>
                      <a:cs typeface="Segoe UI" panose="020B0502040204020203" pitchFamily="34" charset="0"/>
                    </a:rPr>
                    <a:t>App Service</a:t>
                  </a:r>
                </a:p>
              </p:txBody>
            </p:sp>
            <p:sp>
              <p:nvSpPr>
                <p:cNvPr id="27" name="Rectangle 26"/>
                <p:cNvSpPr/>
                <p:nvPr/>
              </p:nvSpPr>
              <p:spPr>
                <a:xfrm>
                  <a:off x="8496431" y="4358015"/>
                  <a:ext cx="1003209" cy="804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Template based rapid development web, mobile and API solutions</a:t>
                  </a:r>
                </a:p>
              </p:txBody>
            </p:sp>
            <p:sp>
              <p:nvSpPr>
                <p:cNvPr id="28" name="Rectangle 27"/>
                <p:cNvSpPr/>
                <p:nvPr/>
              </p:nvSpPr>
              <p:spPr>
                <a:xfrm>
                  <a:off x="9330027" y="4362850"/>
                  <a:ext cx="951687" cy="804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Orchestrated workflow based integration solutions</a:t>
                  </a:r>
                </a:p>
              </p:txBody>
            </p:sp>
            <p:sp>
              <p:nvSpPr>
                <p:cNvPr id="12" name="Rectangle 11"/>
                <p:cNvSpPr/>
                <p:nvPr/>
              </p:nvSpPr>
              <p:spPr>
                <a:xfrm>
                  <a:off x="9562783" y="4001111"/>
                  <a:ext cx="486176" cy="228144"/>
                </a:xfrm>
                <a:prstGeom prst="rect">
                  <a:avLst/>
                </a:prstGeom>
              </p:spPr>
              <p:txBody>
                <a:bodyPr wrap="none">
                  <a:spAutoFit/>
                </a:bodyPr>
                <a:lstStyle/>
                <a:p>
                  <a:pPr algn="ctr" defTabSz="914060">
                    <a:defRPr/>
                  </a:pPr>
                  <a:r>
                    <a:rPr lang="en-US" sz="882" b="1" kern="0" dirty="0">
                      <a:solidFill>
                        <a:prstClr val="white"/>
                      </a:solidFill>
                      <a:latin typeface="Segoe Semibold"/>
                      <a:ea typeface="Segoe UI" panose="020B0502040204020203" pitchFamily="34" charset="0"/>
                      <a:cs typeface="Segoe UI" panose="020B0502040204020203" pitchFamily="34" charset="0"/>
                    </a:rPr>
                    <a:t>Logic</a:t>
                  </a:r>
                </a:p>
              </p:txBody>
            </p:sp>
            <p:sp>
              <p:nvSpPr>
                <p:cNvPr id="68" name="Rectangle 67"/>
                <p:cNvSpPr/>
                <p:nvPr/>
              </p:nvSpPr>
              <p:spPr>
                <a:xfrm>
                  <a:off x="8606624" y="3992397"/>
                  <a:ext cx="893016" cy="363927"/>
                </a:xfrm>
                <a:prstGeom prst="rect">
                  <a:avLst/>
                </a:prstGeom>
              </p:spPr>
              <p:txBody>
                <a:bodyPr wrap="square">
                  <a:spAutoFit/>
                </a:bodyPr>
                <a:lstStyle/>
                <a:p>
                  <a:pPr algn="ctr" defTabSz="914060">
                    <a:defRPr/>
                  </a:pPr>
                  <a:r>
                    <a:rPr lang="en-US" sz="882" b="1" kern="0" dirty="0">
                      <a:solidFill>
                        <a:prstClr val="white"/>
                      </a:solidFill>
                      <a:latin typeface="Segoe Semibold"/>
                      <a:ea typeface="Segoe UI" panose="020B0502040204020203" pitchFamily="34" charset="0"/>
                      <a:cs typeface="Segoe UI" panose="020B0502040204020203" pitchFamily="34" charset="0"/>
                    </a:rPr>
                    <a:t>Web, Mobile &amp; API</a:t>
                  </a:r>
                </a:p>
              </p:txBody>
            </p:sp>
          </p:grpSp>
        </p:grpSp>
        <p:sp>
          <p:nvSpPr>
            <p:cNvPr id="55" name="Rectangle 54"/>
            <p:cNvSpPr/>
            <p:nvPr/>
          </p:nvSpPr>
          <p:spPr>
            <a:xfrm>
              <a:off x="7825989" y="4457842"/>
              <a:ext cx="912391" cy="8205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All the goodness of App Service in a dedicated environment</a:t>
              </a:r>
            </a:p>
          </p:txBody>
        </p:sp>
        <p:sp>
          <p:nvSpPr>
            <p:cNvPr id="56" name="Rectangle 55"/>
            <p:cNvSpPr/>
            <p:nvPr/>
          </p:nvSpPr>
          <p:spPr>
            <a:xfrm>
              <a:off x="7814872" y="4080760"/>
              <a:ext cx="953299" cy="232686"/>
            </a:xfrm>
            <a:prstGeom prst="rect">
              <a:avLst/>
            </a:prstGeom>
          </p:spPr>
          <p:txBody>
            <a:bodyPr wrap="square">
              <a:spAutoFit/>
            </a:bodyPr>
            <a:lstStyle/>
            <a:p>
              <a:pPr algn="ctr" defTabSz="914060">
                <a:defRPr/>
              </a:pPr>
              <a:r>
                <a:rPr lang="en-US" sz="882" b="1" kern="0" dirty="0">
                  <a:solidFill>
                    <a:prstClr val="white"/>
                  </a:solidFill>
                  <a:latin typeface="Segoe Semibold"/>
                  <a:ea typeface="Segoe UI" panose="020B0502040204020203" pitchFamily="34" charset="0"/>
                  <a:cs typeface="Segoe UI" panose="020B0502040204020203" pitchFamily="34" charset="0"/>
                </a:rPr>
                <a:t>Environments</a:t>
              </a:r>
            </a:p>
          </p:txBody>
        </p:sp>
      </p:grpSp>
      <p:sp>
        <p:nvSpPr>
          <p:cNvPr id="61" name="Rectangle 60"/>
          <p:cNvSpPr/>
          <p:nvPr/>
        </p:nvSpPr>
        <p:spPr>
          <a:xfrm>
            <a:off x="10385562" y="3739755"/>
            <a:ext cx="792462" cy="80429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900" dirty="0" err="1"/>
              <a:t>Serverless</a:t>
            </a:r>
            <a:r>
              <a:rPr lang="en-US" sz="900" dirty="0"/>
              <a:t> event driven experience</a:t>
            </a:r>
            <a:endPar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63" name="Rectangle 62"/>
          <p:cNvSpPr/>
          <p:nvPr/>
        </p:nvSpPr>
        <p:spPr>
          <a:xfrm>
            <a:off x="10437698" y="3378043"/>
            <a:ext cx="723276" cy="228076"/>
          </a:xfrm>
          <a:prstGeom prst="rect">
            <a:avLst/>
          </a:prstGeom>
        </p:spPr>
        <p:txBody>
          <a:bodyPr wrap="none">
            <a:spAutoFit/>
          </a:bodyPr>
          <a:lstStyle/>
          <a:p>
            <a:pPr algn="ctr" defTabSz="914060">
              <a:defRPr/>
            </a:pPr>
            <a:r>
              <a:rPr lang="en-US" sz="882" b="1" kern="0" dirty="0">
                <a:solidFill>
                  <a:prstClr val="white"/>
                </a:solidFill>
                <a:latin typeface="Segoe Semibold"/>
                <a:ea typeface="Segoe UI" panose="020B0502040204020203" pitchFamily="34" charset="0"/>
                <a:cs typeface="Segoe UI" panose="020B0502040204020203" pitchFamily="34" charset="0"/>
              </a:rPr>
              <a:t>Functions</a:t>
            </a:r>
          </a:p>
        </p:txBody>
      </p:sp>
      <p:sp>
        <p:nvSpPr>
          <p:cNvPr id="65" name="Rectangle 64"/>
          <p:cNvSpPr/>
          <p:nvPr/>
        </p:nvSpPr>
        <p:spPr>
          <a:xfrm>
            <a:off x="3534300" y="1554754"/>
            <a:ext cx="2330374" cy="432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60">
              <a:defRPr/>
            </a:pPr>
            <a:r>
              <a:rPr lang="en-US" kern="0" dirty="0">
                <a:solidFill>
                  <a:srgbClr val="505050"/>
                </a:solidFill>
                <a:latin typeface="Segoe UI Semilight" panose="020B0402040204020203" pitchFamily="34" charset="0"/>
                <a:cs typeface="Segoe UI Semilight" panose="020B0402040204020203" pitchFamily="34" charset="0"/>
              </a:rPr>
              <a:t>Operations</a:t>
            </a:r>
          </a:p>
        </p:txBody>
      </p:sp>
      <p:sp>
        <p:nvSpPr>
          <p:cNvPr id="73" name="Rectangle 72"/>
          <p:cNvSpPr/>
          <p:nvPr/>
        </p:nvSpPr>
        <p:spPr>
          <a:xfrm>
            <a:off x="6243146" y="1560633"/>
            <a:ext cx="2623409" cy="432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60">
              <a:defRPr/>
            </a:pPr>
            <a:r>
              <a:rPr lang="en-US" kern="0" dirty="0">
                <a:solidFill>
                  <a:srgbClr val="505050"/>
                </a:solidFill>
                <a:latin typeface="Segoe UI Semilight" panose="020B0402040204020203" pitchFamily="34" charset="0"/>
                <a:cs typeface="Segoe UI Semilight" panose="020B0402040204020203" pitchFamily="34" charset="0"/>
              </a:rPr>
              <a:t>DBAs and data scientists</a:t>
            </a:r>
          </a:p>
        </p:txBody>
      </p:sp>
      <p:sp>
        <p:nvSpPr>
          <p:cNvPr id="74" name="Rectangle 73"/>
          <p:cNvSpPr/>
          <p:nvPr/>
        </p:nvSpPr>
        <p:spPr>
          <a:xfrm>
            <a:off x="8871187" y="1554753"/>
            <a:ext cx="2330374" cy="432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60">
              <a:defRPr/>
            </a:pPr>
            <a:r>
              <a:rPr lang="en-US" kern="0" dirty="0">
                <a:solidFill>
                  <a:srgbClr val="505050"/>
                </a:solidFill>
                <a:latin typeface="Segoe UI Semilight" panose="020B0402040204020203" pitchFamily="34" charset="0"/>
                <a:cs typeface="Segoe UI Semilight" panose="020B0402040204020203" pitchFamily="34" charset="0"/>
              </a:rPr>
              <a:t>Business</a:t>
            </a:r>
          </a:p>
        </p:txBody>
      </p:sp>
      <p:pic>
        <p:nvPicPr>
          <p:cNvPr id="34" name="Picture 33"/>
          <p:cNvPicPr>
            <a:picLocks noChangeAspect="1"/>
          </p:cNvPicPr>
          <p:nvPr/>
        </p:nvPicPr>
        <p:blipFill>
          <a:blip r:embed="rId3"/>
          <a:stretch>
            <a:fillRect/>
          </a:stretch>
        </p:blipFill>
        <p:spPr>
          <a:xfrm>
            <a:off x="1712199" y="5643361"/>
            <a:ext cx="2473203" cy="549954"/>
          </a:xfrm>
          <a:prstGeom prst="rect">
            <a:avLst/>
          </a:prstGeom>
        </p:spPr>
      </p:pic>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4613" y="5858007"/>
            <a:ext cx="471930" cy="131706"/>
          </a:xfrm>
          <a:prstGeom prst="rect">
            <a:avLst/>
          </a:prstGeom>
        </p:spPr>
      </p:pic>
      <p:pic>
        <p:nvPicPr>
          <p:cNvPr id="86" name="Picture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53335" y="5763895"/>
            <a:ext cx="244986" cy="281215"/>
          </a:xfrm>
          <a:prstGeom prst="rect">
            <a:avLst/>
          </a:prstGeom>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8874" y="2573341"/>
            <a:ext cx="767519" cy="179632"/>
          </a:xfrm>
          <a:prstGeom prst="rect">
            <a:avLst/>
          </a:prstGeom>
        </p:spPr>
      </p:pic>
      <p:pic>
        <p:nvPicPr>
          <p:cNvPr id="88" name="Picture 87"/>
          <p:cNvPicPr>
            <a:picLocks noChangeAspect="1"/>
          </p:cNvPicPr>
          <p:nvPr/>
        </p:nvPicPr>
        <p:blipFill>
          <a:blip r:embed="rId7"/>
          <a:stretch>
            <a:fillRect/>
          </a:stretch>
        </p:blipFill>
        <p:spPr>
          <a:xfrm>
            <a:off x="1133383" y="2230758"/>
            <a:ext cx="751286" cy="151147"/>
          </a:xfrm>
          <a:prstGeom prst="rect">
            <a:avLst/>
          </a:prstGeom>
        </p:spPr>
      </p:pic>
      <p:pic>
        <p:nvPicPr>
          <p:cNvPr id="89" name="Picture 88" descr="File:Python-logo-notext.sv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88978" y="5722098"/>
            <a:ext cx="361187" cy="361187"/>
          </a:xfrm>
          <a:prstGeom prst="rect">
            <a:avLst/>
          </a:prstGeom>
        </p:spPr>
      </p:pic>
      <p:pic>
        <p:nvPicPr>
          <p:cNvPr id="90" name="Picture 8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45357" y="5804166"/>
            <a:ext cx="339475" cy="182245"/>
          </a:xfrm>
          <a:prstGeom prst="rect">
            <a:avLst/>
          </a:prstGeom>
        </p:spPr>
      </p:pic>
      <p:pic>
        <p:nvPicPr>
          <p:cNvPr id="91" name="Picture 9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01302" y="5681263"/>
            <a:ext cx="405669" cy="405669"/>
          </a:xfrm>
          <a:prstGeom prst="rect">
            <a:avLst/>
          </a:prstGeom>
        </p:spPr>
      </p:pic>
      <p:pic>
        <p:nvPicPr>
          <p:cNvPr id="92" name="Picture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3962" y="2202055"/>
            <a:ext cx="826655" cy="223669"/>
          </a:xfrm>
          <a:prstGeom prst="rect">
            <a:avLst/>
          </a:prstGeom>
        </p:spPr>
      </p:pic>
      <p:pic>
        <p:nvPicPr>
          <p:cNvPr id="93" name="Picture 9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87690" y="2597679"/>
            <a:ext cx="615933" cy="205427"/>
          </a:xfrm>
          <a:prstGeom prst="rect">
            <a:avLst/>
          </a:prstGeom>
        </p:spPr>
      </p:pic>
      <p:pic>
        <p:nvPicPr>
          <p:cNvPr id="94" name="Picture 93"/>
          <p:cNvPicPr>
            <a:picLocks noChangeAspect="1"/>
          </p:cNvPicPr>
          <p:nvPr/>
        </p:nvPicPr>
        <p:blipFill>
          <a:blip r:embed="rId13"/>
          <a:stretch>
            <a:fillRect/>
          </a:stretch>
        </p:blipFill>
        <p:spPr>
          <a:xfrm>
            <a:off x="8258591" y="2525665"/>
            <a:ext cx="333643" cy="340840"/>
          </a:xfrm>
          <a:prstGeom prst="rect">
            <a:avLst/>
          </a:prstGeom>
        </p:spPr>
      </p:pic>
      <p:pic>
        <p:nvPicPr>
          <p:cNvPr id="95" name="Picture 94"/>
          <p:cNvPicPr>
            <a:picLocks noChangeAspect="1"/>
          </p:cNvPicPr>
          <p:nvPr/>
        </p:nvPicPr>
        <p:blipFill>
          <a:blip r:embed="rId14"/>
          <a:stretch>
            <a:fillRect/>
          </a:stretch>
        </p:blipFill>
        <p:spPr>
          <a:xfrm>
            <a:off x="7121473" y="2237657"/>
            <a:ext cx="506267" cy="231547"/>
          </a:xfrm>
          <a:prstGeom prst="rect">
            <a:avLst/>
          </a:prstGeom>
        </p:spPr>
      </p:pic>
      <p:pic>
        <p:nvPicPr>
          <p:cNvPr id="96" name="Picture 9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52714" y="2290978"/>
            <a:ext cx="942477" cy="244101"/>
          </a:xfrm>
          <a:prstGeom prst="rect">
            <a:avLst/>
          </a:prstGeom>
        </p:spPr>
      </p:pic>
      <p:pic>
        <p:nvPicPr>
          <p:cNvPr id="98" name="Picture 9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011590" y="2179123"/>
            <a:ext cx="960344" cy="320115"/>
          </a:xfrm>
          <a:prstGeom prst="rect">
            <a:avLst/>
          </a:prstGeom>
        </p:spPr>
      </p:pic>
      <p:pic>
        <p:nvPicPr>
          <p:cNvPr id="100" name="Picture 99" descr="Crear un cluster con MariaDB Galera Cluster"/>
          <p:cNvPicPr>
            <a:picLocks noChangeAspect="1"/>
          </p:cNvPicPr>
          <p:nvPr/>
        </p:nvPicPr>
        <p:blipFill>
          <a:blip r:embed="rId17"/>
          <a:stretch>
            <a:fillRect/>
          </a:stretch>
        </p:blipFill>
        <p:spPr>
          <a:xfrm>
            <a:off x="7551034" y="2481439"/>
            <a:ext cx="505285" cy="379990"/>
          </a:xfrm>
          <a:prstGeom prst="rect">
            <a:avLst/>
          </a:prstGeom>
        </p:spPr>
      </p:pic>
      <p:pic>
        <p:nvPicPr>
          <p:cNvPr id="101" name="Picture 10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62809" y="2046347"/>
            <a:ext cx="962057" cy="449243"/>
          </a:xfrm>
          <a:prstGeom prst="rect">
            <a:avLst/>
          </a:prstGeom>
        </p:spPr>
      </p:pic>
      <p:pic>
        <p:nvPicPr>
          <p:cNvPr id="102" name="Picture 10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617821" y="2222956"/>
            <a:ext cx="410730" cy="403610"/>
          </a:xfrm>
          <a:prstGeom prst="rect">
            <a:avLst/>
          </a:prstGeom>
        </p:spPr>
      </p:pic>
      <p:pic>
        <p:nvPicPr>
          <p:cNvPr id="103" name="Picture 1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02398" y="2477092"/>
            <a:ext cx="447718" cy="353975"/>
          </a:xfrm>
          <a:prstGeom prst="rect">
            <a:avLst/>
          </a:prstGeom>
        </p:spPr>
      </p:pic>
      <p:pic>
        <p:nvPicPr>
          <p:cNvPr id="106" name="Picture 105"/>
          <p:cNvPicPr>
            <a:picLocks noChangeAspect="1"/>
          </p:cNvPicPr>
          <p:nvPr/>
        </p:nvPicPr>
        <p:blipFill>
          <a:blip r:embed="rId21"/>
          <a:stretch>
            <a:fillRect/>
          </a:stretch>
        </p:blipFill>
        <p:spPr>
          <a:xfrm>
            <a:off x="4726113" y="2492025"/>
            <a:ext cx="321841" cy="336306"/>
          </a:xfrm>
          <a:prstGeom prst="rect">
            <a:avLst/>
          </a:prstGeom>
        </p:spPr>
      </p:pic>
      <p:pic>
        <p:nvPicPr>
          <p:cNvPr id="109" name="Picture 8" descr="https://hashicorp.com/images/blog/terraform/small-a17be924.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265750" y="2546339"/>
            <a:ext cx="248415" cy="248415"/>
          </a:xfrm>
          <a:prstGeom prst="rect">
            <a:avLst/>
          </a:prstGeom>
          <a:noFill/>
          <a:extLst>
            <a:ext uri="{909E8E84-426E-40dd-AFC4-6F175D3DCCD1}">
              <a14:hiddenFill xmlns="" xmlns:a14="http://schemas.microsoft.com/office/drawing/2010/main">
                <a:solidFill>
                  <a:srgbClr val="FFFFFF"/>
                </a:solidFill>
              </a14:hiddenFill>
            </a:ext>
          </a:extLst>
        </p:spPr>
      </p:pic>
      <p:pic>
        <p:nvPicPr>
          <p:cNvPr id="111" name="Picture 11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658801" y="2549028"/>
            <a:ext cx="303709" cy="357702"/>
          </a:xfrm>
          <a:prstGeom prst="rect">
            <a:avLst/>
          </a:prstGeom>
        </p:spPr>
      </p:pic>
      <p:pic>
        <p:nvPicPr>
          <p:cNvPr id="112" name="Picture 11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232214" y="2499240"/>
            <a:ext cx="339590" cy="402794"/>
          </a:xfrm>
          <a:prstGeom prst="rect">
            <a:avLst/>
          </a:prstGeom>
        </p:spPr>
      </p:pic>
      <p:pic>
        <p:nvPicPr>
          <p:cNvPr id="113" name="Picture 112" descr="hashicorp san francisco ca http www hashicorp com hello @ hashicorp ..."/>
          <p:cNvPicPr>
            <a:picLocks noChangeAspect="1"/>
          </p:cNvPicPr>
          <p:nvPr/>
        </p:nvPicPr>
        <p:blipFill>
          <a:blip r:embed="rId25"/>
          <a:stretch>
            <a:fillRect/>
          </a:stretch>
        </p:blipFill>
        <p:spPr>
          <a:xfrm>
            <a:off x="1850297" y="2506845"/>
            <a:ext cx="311639" cy="311639"/>
          </a:xfrm>
          <a:prstGeom prst="rect">
            <a:avLst/>
          </a:prstGeom>
        </p:spPr>
      </p:pic>
      <p:sp>
        <p:nvSpPr>
          <p:cNvPr id="35" name="TextBox 34"/>
          <p:cNvSpPr txBox="1"/>
          <p:nvPr/>
        </p:nvSpPr>
        <p:spPr>
          <a:xfrm>
            <a:off x="8866555" y="2175725"/>
            <a:ext cx="2303783" cy="584436"/>
          </a:xfrm>
          <a:prstGeom prst="rect">
            <a:avLst/>
          </a:prstGeom>
          <a:noFill/>
        </p:spPr>
        <p:txBody>
          <a:bodyPr wrap="square" rtlCol="0">
            <a:spAutoFit/>
          </a:bodyPr>
          <a:lstStyle/>
          <a:p>
            <a:pPr algn="ctr" defTabSz="896214">
              <a:defRPr/>
            </a:pPr>
            <a:r>
              <a:rPr lang="en-US" sz="1567" kern="0" dirty="0">
                <a:solidFill>
                  <a:sysClr val="windowText" lastClr="000000"/>
                </a:solidFill>
              </a:rPr>
              <a:t>Office</a:t>
            </a:r>
          </a:p>
          <a:p>
            <a:pPr algn="ctr" defTabSz="896214">
              <a:defRPr/>
            </a:pPr>
            <a:r>
              <a:rPr lang="en-US" sz="1567" kern="0" dirty="0" err="1">
                <a:solidFill>
                  <a:sysClr val="windowText" lastClr="000000"/>
                </a:solidFill>
              </a:rPr>
              <a:t>PowerBI</a:t>
            </a:r>
            <a:endParaRPr lang="en-US" sz="1567" kern="0" dirty="0">
              <a:solidFill>
                <a:sysClr val="windowText" lastClr="000000"/>
              </a:solidFill>
            </a:endParaRPr>
          </a:p>
        </p:txBody>
      </p:sp>
      <p:sp>
        <p:nvSpPr>
          <p:cNvPr id="6" name="Rectangle 5"/>
          <p:cNvSpPr/>
          <p:nvPr/>
        </p:nvSpPr>
        <p:spPr>
          <a:xfrm>
            <a:off x="7134367" y="5104811"/>
            <a:ext cx="1098223" cy="307604"/>
          </a:xfrm>
          <a:prstGeom prst="rect">
            <a:avLst/>
          </a:prstGeom>
        </p:spPr>
        <p:txBody>
          <a:bodyPr wrap="none">
            <a:spAutoFit/>
          </a:bodyPr>
          <a:lstStyle/>
          <a:p>
            <a:pPr algn="ctr" defTabSz="914060">
              <a:defRPr/>
            </a:pPr>
            <a:r>
              <a:rPr lang="en-US" sz="1371"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Cloud-born</a:t>
            </a:r>
          </a:p>
        </p:txBody>
      </p:sp>
      <p:sp>
        <p:nvSpPr>
          <p:cNvPr id="83" name="Rectangle 82"/>
          <p:cNvSpPr/>
          <p:nvPr/>
        </p:nvSpPr>
        <p:spPr>
          <a:xfrm>
            <a:off x="8451519" y="5104811"/>
            <a:ext cx="506798" cy="307604"/>
          </a:xfrm>
          <a:prstGeom prst="rect">
            <a:avLst/>
          </a:prstGeom>
        </p:spPr>
        <p:txBody>
          <a:bodyPr wrap="none">
            <a:spAutoFit/>
          </a:bodyPr>
          <a:lstStyle/>
          <a:p>
            <a:pPr algn="ctr" defTabSz="914060">
              <a:defRPr/>
            </a:pPr>
            <a:r>
              <a:rPr lang="en-US" sz="1371"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LOB</a:t>
            </a:r>
          </a:p>
        </p:txBody>
      </p:sp>
      <p:sp>
        <p:nvSpPr>
          <p:cNvPr id="84" name="Rectangle 83"/>
          <p:cNvSpPr/>
          <p:nvPr/>
        </p:nvSpPr>
        <p:spPr>
          <a:xfrm>
            <a:off x="773567" y="5104811"/>
            <a:ext cx="2727030" cy="303288"/>
          </a:xfrm>
          <a:prstGeom prst="rect">
            <a:avLst/>
          </a:prstGeom>
        </p:spPr>
        <p:txBody>
          <a:bodyPr wrap="none">
            <a:spAutoFit/>
          </a:bodyPr>
          <a:lstStyle/>
          <a:p>
            <a:pPr algn="ctr" defTabSz="914060">
              <a:defRPr/>
            </a:pPr>
            <a:r>
              <a:rPr lang="en-US" sz="1371"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Lift-and-shift + net new on Linux</a:t>
            </a:r>
          </a:p>
        </p:txBody>
      </p:sp>
      <p:sp>
        <p:nvSpPr>
          <p:cNvPr id="97" name="Rectangle 96"/>
          <p:cNvSpPr/>
          <p:nvPr/>
        </p:nvSpPr>
        <p:spPr>
          <a:xfrm>
            <a:off x="3581455" y="5104811"/>
            <a:ext cx="745611" cy="307604"/>
          </a:xfrm>
          <a:prstGeom prst="rect">
            <a:avLst/>
          </a:prstGeom>
        </p:spPr>
        <p:txBody>
          <a:bodyPr wrap="none">
            <a:spAutoFit/>
          </a:bodyPr>
          <a:lstStyle/>
          <a:p>
            <a:pPr algn="ctr" defTabSz="914060">
              <a:defRPr/>
            </a:pPr>
            <a:r>
              <a:rPr lang="en-US" sz="1371"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Docker</a:t>
            </a:r>
          </a:p>
        </p:txBody>
      </p:sp>
      <p:sp>
        <p:nvSpPr>
          <p:cNvPr id="99" name="Title 5"/>
          <p:cNvSpPr txBox="1">
            <a:spLocks/>
          </p:cNvSpPr>
          <p:nvPr/>
        </p:nvSpPr>
        <p:spPr>
          <a:xfrm>
            <a:off x="272926" y="221852"/>
            <a:ext cx="11647846" cy="898921"/>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3330" eaLnBrk="0" hangingPunct="0">
              <a:defRPr/>
            </a:pPr>
            <a:r>
              <a:rPr lang="en-US" sz="4000" spc="-58" dirty="0">
                <a:solidFill>
                  <a:srgbClr val="505050"/>
                </a:solidFill>
                <a:latin typeface="Segoe UI Light" pitchFamily="34" charset="0"/>
                <a:ea typeface="Segoe UI" pitchFamily="34" charset="0"/>
              </a:rPr>
              <a:t>Azure Open Source App Platform</a:t>
            </a:r>
          </a:p>
        </p:txBody>
      </p:sp>
    </p:spTree>
    <p:extLst>
      <p:ext uri="{BB962C8B-B14F-4D97-AF65-F5344CB8AC3E}">
        <p14:creationId xmlns:p14="http://schemas.microsoft.com/office/powerpoint/2010/main" val="963693252"/>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0042" y="2912187"/>
            <a:ext cx="10796783" cy="2106598"/>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endParaRPr lang="en-US" sz="1765" kern="0">
              <a:solidFill>
                <a:sysClr val="windowText" lastClr="000000"/>
              </a:solidFill>
            </a:endParaRPr>
          </a:p>
        </p:txBody>
      </p:sp>
      <p:sp>
        <p:nvSpPr>
          <p:cNvPr id="4" name="Rectangle 3"/>
          <p:cNvSpPr/>
          <p:nvPr/>
        </p:nvSpPr>
        <p:spPr>
          <a:xfrm>
            <a:off x="740043" y="1010847"/>
            <a:ext cx="10796783" cy="817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kern="0" dirty="0">
                <a:solidFill>
                  <a:srgbClr val="505050"/>
                </a:solidFill>
                <a:latin typeface="Segoe UI Semibold" panose="020B0702040204020203" pitchFamily="34" charset="0"/>
              </a:rPr>
              <a:t>Developer &amp; Data Agility with Containers in the Cloud</a:t>
            </a:r>
          </a:p>
        </p:txBody>
      </p:sp>
      <p:sp>
        <p:nvSpPr>
          <p:cNvPr id="7" name="Rectangle 6"/>
          <p:cNvSpPr/>
          <p:nvPr/>
        </p:nvSpPr>
        <p:spPr>
          <a:xfrm>
            <a:off x="740043" y="5027698"/>
            <a:ext cx="10796783" cy="401661"/>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kern="0" dirty="0">
                <a:solidFill>
                  <a:schemeClr val="bg1"/>
                </a:solidFill>
                <a:latin typeface="Segoe UI" panose="020B0502040204020203" pitchFamily="34" charset="0"/>
                <a:ea typeface="Segoe UI" panose="020B0502040204020203" pitchFamily="34" charset="0"/>
                <a:cs typeface="Segoe UI" panose="020B0502040204020203" pitchFamily="34" charset="0"/>
              </a:rPr>
              <a:t>Microsoft Azure</a:t>
            </a:r>
          </a:p>
        </p:txBody>
      </p:sp>
      <p:sp>
        <p:nvSpPr>
          <p:cNvPr id="99" name="Title 5"/>
          <p:cNvSpPr txBox="1">
            <a:spLocks/>
          </p:cNvSpPr>
          <p:nvPr/>
        </p:nvSpPr>
        <p:spPr>
          <a:xfrm>
            <a:off x="272926" y="221852"/>
            <a:ext cx="11647846" cy="898921"/>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3330" eaLnBrk="0" hangingPunct="0"/>
            <a:r>
              <a:rPr lang="en-US" sz="4000" spc="-58" dirty="0">
                <a:solidFill>
                  <a:srgbClr val="505050"/>
                </a:solidFill>
                <a:latin typeface="Segoe UI Light" pitchFamily="34" charset="0"/>
                <a:ea typeface="Segoe UI" pitchFamily="34" charset="0"/>
              </a:rPr>
              <a:t>Azure Open Source Container Portfolio</a:t>
            </a:r>
          </a:p>
        </p:txBody>
      </p:sp>
      <p:grpSp>
        <p:nvGrpSpPr>
          <p:cNvPr id="44" name="Group 43"/>
          <p:cNvGrpSpPr/>
          <p:nvPr/>
        </p:nvGrpSpPr>
        <p:grpSpPr>
          <a:xfrm>
            <a:off x="1041056" y="1339416"/>
            <a:ext cx="2843709" cy="1538199"/>
            <a:chOff x="1061930" y="1365777"/>
            <a:chExt cx="2900731" cy="1569043"/>
          </a:xfrm>
        </p:grpSpPr>
        <p:cxnSp>
          <p:nvCxnSpPr>
            <p:cNvPr id="30" name="Straight Connector 29"/>
            <p:cNvCxnSpPr/>
            <p:nvPr/>
          </p:nvCxnSpPr>
          <p:spPr>
            <a:xfrm>
              <a:off x="3238744" y="2785059"/>
              <a:ext cx="491966" cy="0"/>
            </a:xfrm>
            <a:prstGeom prst="line">
              <a:avLst/>
            </a:prstGeom>
            <a:ln w="12700">
              <a:no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183372" y="1365777"/>
              <a:ext cx="2377103" cy="440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60">
                <a:defRPr/>
              </a:pPr>
              <a:r>
                <a:rPr lang="en-US" kern="0" dirty="0">
                  <a:solidFill>
                    <a:srgbClr val="505050"/>
                  </a:solidFill>
                  <a:latin typeface="Segoe UI Semilight" panose="020B0402040204020203" pitchFamily="34" charset="0"/>
                  <a:cs typeface="Segoe UI Semilight" panose="020B0402040204020203" pitchFamily="34" charset="0"/>
                </a:rPr>
                <a:t>Developers</a:t>
              </a:r>
            </a:p>
          </p:txBody>
        </p:sp>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930" y="2701304"/>
              <a:ext cx="481393" cy="134347"/>
            </a:xfrm>
            <a:prstGeom prst="rect">
              <a:avLst/>
            </a:prstGeom>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2763" y="2605305"/>
              <a:ext cx="249898" cy="286854"/>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2987" y="2303605"/>
              <a:ext cx="782909" cy="183234"/>
            </a:xfrm>
            <a:prstGeom prst="rect">
              <a:avLst/>
            </a:prstGeom>
          </p:spPr>
        </p:pic>
        <p:pic>
          <p:nvPicPr>
            <p:cNvPr id="88" name="Picture 87"/>
            <p:cNvPicPr>
              <a:picLocks noChangeAspect="1"/>
            </p:cNvPicPr>
            <p:nvPr/>
          </p:nvPicPr>
          <p:blipFill>
            <a:blip r:embed="rId6"/>
            <a:stretch>
              <a:fillRect/>
            </a:stretch>
          </p:blipFill>
          <p:spPr>
            <a:xfrm>
              <a:off x="1287028" y="1938111"/>
              <a:ext cx="766351" cy="154178"/>
            </a:xfrm>
            <a:prstGeom prst="rect">
              <a:avLst/>
            </a:prstGeom>
          </p:spPr>
        </p:pic>
        <p:pic>
          <p:nvPicPr>
            <p:cNvPr id="89" name="Picture 88" descr="File:Python-logo-notext.sv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35084" y="2562670"/>
              <a:ext cx="368430" cy="368430"/>
            </a:xfrm>
            <a:prstGeom prst="rect">
              <a:avLst/>
            </a:prstGeom>
          </p:spPr>
        </p:pic>
        <p:pic>
          <p:nvPicPr>
            <p:cNvPr id="90" name="Picture 8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78557" y="2646384"/>
              <a:ext cx="346282" cy="185899"/>
            </a:xfrm>
            <a:prstGeom prst="rect">
              <a:avLst/>
            </a:prstGeom>
          </p:spPr>
        </p:pic>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21587" y="2521016"/>
              <a:ext cx="413804" cy="413804"/>
            </a:xfrm>
            <a:prstGeom prst="rect">
              <a:avLst/>
            </a:prstGeom>
          </p:spPr>
        </p:pic>
        <p:pic>
          <p:nvPicPr>
            <p:cNvPr id="111" name="Picture 1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82139" y="1812534"/>
              <a:ext cx="309799" cy="364875"/>
            </a:xfrm>
            <a:prstGeom prst="rect">
              <a:avLst/>
            </a:prstGeom>
          </p:spPr>
        </p:pic>
        <p:pic>
          <p:nvPicPr>
            <p:cNvPr id="112" name="Picture 1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50447" y="2131714"/>
              <a:ext cx="454752" cy="539391"/>
            </a:xfrm>
            <a:prstGeom prst="rect">
              <a:avLst/>
            </a:prstGeom>
          </p:spPr>
        </p:pic>
        <p:pic>
          <p:nvPicPr>
            <p:cNvPr id="113" name="Picture 112" descr="hashicorp san francisco ca http www hashicorp com hello @ hashicorp ..."/>
            <p:cNvPicPr>
              <a:picLocks noChangeAspect="1"/>
            </p:cNvPicPr>
            <p:nvPr/>
          </p:nvPicPr>
          <p:blipFill>
            <a:blip r:embed="rId12"/>
            <a:stretch>
              <a:fillRect/>
            </a:stretch>
          </p:blipFill>
          <p:spPr>
            <a:xfrm>
              <a:off x="2082486" y="2235776"/>
              <a:ext cx="317888" cy="317888"/>
            </a:xfrm>
            <a:prstGeom prst="rect">
              <a:avLst/>
            </a:prstGeom>
          </p:spPr>
        </p:pic>
        <p:pic>
          <p:nvPicPr>
            <p:cNvPr id="3078" name="Picture 6" descr="https://azure.microsoft.com/svghandler/visual-studio-team-services/?width=600&amp;height=31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89890" y="2150602"/>
              <a:ext cx="709553" cy="3725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14"/>
            <a:stretch>
              <a:fillRect/>
            </a:stretch>
          </p:blipFill>
          <p:spPr>
            <a:xfrm>
              <a:off x="2877845" y="1821398"/>
              <a:ext cx="451171" cy="323339"/>
            </a:xfrm>
            <a:prstGeom prst="rect">
              <a:avLst/>
            </a:prstGeom>
          </p:spPr>
        </p:pic>
      </p:grpSp>
      <p:grpSp>
        <p:nvGrpSpPr>
          <p:cNvPr id="49" name="Group 48"/>
          <p:cNvGrpSpPr/>
          <p:nvPr/>
        </p:nvGrpSpPr>
        <p:grpSpPr>
          <a:xfrm>
            <a:off x="4283729" y="5468520"/>
            <a:ext cx="3630521" cy="825546"/>
            <a:chOff x="4369626" y="5577679"/>
            <a:chExt cx="3703320" cy="842100"/>
          </a:xfrm>
        </p:grpSpPr>
        <p:pic>
          <p:nvPicPr>
            <p:cNvPr id="109" name="Picture 8" descr="https://hashicorp.com/images/blog/terraform/small-a17be924.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11930" y="5687169"/>
              <a:ext cx="335554" cy="335554"/>
            </a:xfrm>
            <a:prstGeom prst="rect">
              <a:avLst/>
            </a:prstGeom>
            <a:noFill/>
            <a:extLst>
              <a:ext uri="{909E8E84-426E-40dd-AFC4-6F175D3DCCD1}">
                <a14:hiddenFill xmlns:a14="http://schemas.microsoft.com/office/drawing/2010/main" xmlns="">
                  <a:solidFill>
                    <a:srgbClr val="FFFFFF"/>
                  </a:solidFill>
                </a14:hiddenFill>
              </a:ext>
            </a:extLst>
          </p:spPr>
        </p:pic>
        <p:sp>
          <p:nvSpPr>
            <p:cNvPr id="115" name="Rectangle 114"/>
            <p:cNvSpPr/>
            <p:nvPr/>
          </p:nvSpPr>
          <p:spPr>
            <a:xfrm>
              <a:off x="4369626" y="5596819"/>
              <a:ext cx="3703320" cy="822960"/>
            </a:xfrm>
            <a:prstGeom prst="rect">
              <a:avLst/>
            </a:prstGeom>
            <a:noFill/>
            <a:ln>
              <a:solidFill>
                <a:schemeClr val="tx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060">
                <a:defRPr/>
              </a:pPr>
              <a:r>
                <a:rPr lang="en-US" sz="1568" kern="0" dirty="0">
                  <a:solidFill>
                    <a:srgbClr val="505050"/>
                  </a:solidFill>
                  <a:latin typeface="Segoe UI" panose="020B0502040204020203" pitchFamily="34" charset="0"/>
                  <a:ea typeface="Segoe UI" panose="020B0502040204020203" pitchFamily="34" charset="0"/>
                  <a:cs typeface="Segoe UI" panose="020B0502040204020203" pitchFamily="34" charset="0"/>
                </a:rPr>
                <a:t>Cross-cloud orchestration</a:t>
              </a:r>
            </a:p>
          </p:txBody>
        </p:sp>
        <p:pic>
          <p:nvPicPr>
            <p:cNvPr id="117" name="Picture 2" descr="https://www.docker.com/sites/default/files/machine.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926515" y="5577679"/>
              <a:ext cx="447914" cy="53165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19"/>
            <p:cNvPicPr>
              <a:picLocks noChangeAspect="1"/>
            </p:cNvPicPr>
            <p:nvPr/>
          </p:nvPicPr>
          <p:blipFill>
            <a:blip r:embed="rId17">
              <a:clrChange>
                <a:clrFrom>
                  <a:srgbClr val="FFFFFF"/>
                </a:clrFrom>
                <a:clrTo>
                  <a:srgbClr val="FFFFFF">
                    <a:alpha val="0"/>
                  </a:srgbClr>
                </a:clrTo>
              </a:clrChange>
            </a:blip>
            <a:stretch>
              <a:fillRect/>
            </a:stretch>
          </p:blipFill>
          <p:spPr>
            <a:xfrm>
              <a:off x="6898122" y="5704297"/>
              <a:ext cx="814283" cy="328820"/>
            </a:xfrm>
            <a:prstGeom prst="rect">
              <a:avLst/>
            </a:prstGeom>
          </p:spPr>
        </p:pic>
      </p:grpSp>
      <p:grpSp>
        <p:nvGrpSpPr>
          <p:cNvPr id="54" name="Group 53"/>
          <p:cNvGrpSpPr/>
          <p:nvPr/>
        </p:nvGrpSpPr>
        <p:grpSpPr>
          <a:xfrm>
            <a:off x="8091069" y="5483051"/>
            <a:ext cx="3630521" cy="811015"/>
            <a:chOff x="8253312" y="5592501"/>
            <a:chExt cx="3703320" cy="827278"/>
          </a:xfrm>
        </p:grpSpPr>
        <p:sp>
          <p:nvSpPr>
            <p:cNvPr id="116" name="Rectangle 115"/>
            <p:cNvSpPr/>
            <p:nvPr/>
          </p:nvSpPr>
          <p:spPr>
            <a:xfrm>
              <a:off x="8253312" y="5596819"/>
              <a:ext cx="3703320" cy="822960"/>
            </a:xfrm>
            <a:prstGeom prst="rect">
              <a:avLst/>
            </a:prstGeom>
            <a:noFill/>
            <a:ln>
              <a:solidFill>
                <a:schemeClr val="tx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060">
                <a:defRPr/>
              </a:pPr>
              <a:r>
                <a:rPr lang="en-US" sz="1568" kern="0" dirty="0">
                  <a:solidFill>
                    <a:srgbClr val="505050"/>
                  </a:solidFill>
                  <a:latin typeface="Segoe UI" panose="020B0502040204020203" pitchFamily="34" charset="0"/>
                  <a:ea typeface="Segoe UI" panose="020B0502040204020203" pitchFamily="34" charset="0"/>
                  <a:cs typeface="Segoe UI" panose="020B0502040204020203" pitchFamily="34" charset="0"/>
                </a:rPr>
                <a:t>Tools integration</a:t>
              </a:r>
            </a:p>
          </p:txBody>
        </p:sp>
        <p:pic>
          <p:nvPicPr>
            <p:cNvPr id="118" name="Picture 1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99831" y="5596474"/>
              <a:ext cx="454752" cy="539391"/>
            </a:xfrm>
            <a:prstGeom prst="rect">
              <a:avLst/>
            </a:prstGeom>
          </p:spPr>
        </p:pic>
        <p:pic>
          <p:nvPicPr>
            <p:cNvPr id="119" name="Picture 11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537703" y="5687557"/>
              <a:ext cx="418966" cy="411703"/>
            </a:xfrm>
            <a:prstGeom prst="rect">
              <a:avLst/>
            </a:prstGeom>
          </p:spPr>
        </p:pic>
        <p:pic>
          <p:nvPicPr>
            <p:cNvPr id="121" name="Picture 6" descr="https://azure.microsoft.com/svghandler/visual-studio-team-services/?width=600&amp;height=31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934711" y="5674127"/>
              <a:ext cx="709553" cy="372516"/>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descr="https://www.docker.com/sites/default/files/Compose.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628163" y="5592501"/>
              <a:ext cx="524148" cy="515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p:cNvGrpSpPr/>
          <p:nvPr/>
        </p:nvGrpSpPr>
        <p:grpSpPr>
          <a:xfrm>
            <a:off x="4433227" y="1350307"/>
            <a:ext cx="3569767" cy="1562501"/>
            <a:chOff x="4522122" y="1376887"/>
            <a:chExt cx="3641348" cy="1593832"/>
          </a:xfrm>
        </p:grpSpPr>
        <p:sp>
          <p:nvSpPr>
            <p:cNvPr id="65" name="Rectangle 64"/>
            <p:cNvSpPr/>
            <p:nvPr/>
          </p:nvSpPr>
          <p:spPr>
            <a:xfrm>
              <a:off x="5044348" y="1376887"/>
              <a:ext cx="2377103" cy="440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60">
                <a:defRPr/>
              </a:pPr>
              <a:r>
                <a:rPr lang="en-US" kern="0" dirty="0">
                  <a:solidFill>
                    <a:srgbClr val="505050"/>
                  </a:solidFill>
                  <a:latin typeface="Segoe UI Semilight" panose="020B0402040204020203" pitchFamily="34" charset="0"/>
                  <a:cs typeface="Segoe UI Semilight" panose="020B0402040204020203" pitchFamily="34" charset="0"/>
                </a:rPr>
                <a:t>Operations</a:t>
              </a:r>
            </a:p>
          </p:txBody>
        </p:sp>
        <p:pic>
          <p:nvPicPr>
            <p:cNvPr id="101" name="Picture 10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993293" y="1958548"/>
              <a:ext cx="981348" cy="458251"/>
            </a:xfrm>
            <a:prstGeom prst="rect">
              <a:avLst/>
            </a:prstGeom>
          </p:spPr>
        </p:pic>
        <p:pic>
          <p:nvPicPr>
            <p:cNvPr id="102" name="Picture 10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522122" y="2010362"/>
              <a:ext cx="418966" cy="411703"/>
            </a:xfrm>
            <a:prstGeom prst="rect">
              <a:avLst/>
            </a:prstGeom>
          </p:spPr>
        </p:pic>
        <p:pic>
          <p:nvPicPr>
            <p:cNvPr id="103" name="Picture 10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657739" y="2494182"/>
              <a:ext cx="456696" cy="361073"/>
            </a:xfrm>
            <a:prstGeom prst="rect">
              <a:avLst/>
            </a:prstGeom>
          </p:spPr>
        </p:pic>
        <p:pic>
          <p:nvPicPr>
            <p:cNvPr id="106" name="Picture 105"/>
            <p:cNvPicPr>
              <a:picLocks noChangeAspect="1"/>
            </p:cNvPicPr>
            <p:nvPr/>
          </p:nvPicPr>
          <p:blipFill>
            <a:blip r:embed="rId22"/>
            <a:stretch>
              <a:fillRect/>
            </a:stretch>
          </p:blipFill>
          <p:spPr>
            <a:xfrm>
              <a:off x="5203461" y="2509415"/>
              <a:ext cx="328295" cy="343050"/>
            </a:xfrm>
            <a:prstGeom prst="rect">
              <a:avLst/>
            </a:prstGeom>
          </p:spPr>
        </p:pic>
        <p:pic>
          <p:nvPicPr>
            <p:cNvPr id="3074" name="Picture 2" descr="https://www.docker.com/sites/default/files/machin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354110" y="1905418"/>
              <a:ext cx="809360" cy="960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docker.com/sites/default/files/Compose.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635301" y="1931310"/>
              <a:ext cx="839534" cy="826341"/>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5942557" y="2093271"/>
              <a:ext cx="775292" cy="877448"/>
              <a:chOff x="5942557" y="2093271"/>
              <a:chExt cx="775292" cy="877448"/>
            </a:xfrm>
          </p:grpSpPr>
          <p:pic>
            <p:nvPicPr>
              <p:cNvPr id="29" name="Picture 2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069317" y="2093271"/>
                <a:ext cx="526984" cy="526984"/>
              </a:xfrm>
              <a:prstGeom prst="rect">
                <a:avLst/>
              </a:prstGeom>
            </p:spPr>
          </p:pic>
          <p:sp>
            <p:nvSpPr>
              <p:cNvPr id="33" name="TextBox 32"/>
              <p:cNvSpPr txBox="1"/>
              <p:nvPr/>
            </p:nvSpPr>
            <p:spPr>
              <a:xfrm>
                <a:off x="5942557" y="2509054"/>
                <a:ext cx="775292" cy="461665"/>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1176" kern="0" dirty="0">
                    <a:gradFill>
                      <a:gsLst>
                        <a:gs pos="2917">
                          <a:schemeClr val="tx1"/>
                        </a:gs>
                        <a:gs pos="30000">
                          <a:schemeClr val="tx1"/>
                        </a:gs>
                      </a:gsLst>
                      <a:lin ang="5400000" scaled="0"/>
                    </a:gradFill>
                  </a:rPr>
                  <a:t>OMS</a:t>
                </a:r>
              </a:p>
            </p:txBody>
          </p:sp>
        </p:grpSp>
        <p:pic>
          <p:nvPicPr>
            <p:cNvPr id="125" name="Picture 8" descr="https://hashicorp.com/images/blog/terraform/small-a17be924.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54341" y="2501753"/>
              <a:ext cx="335554" cy="33555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6" name="Group 45"/>
          <p:cNvGrpSpPr/>
          <p:nvPr/>
        </p:nvGrpSpPr>
        <p:grpSpPr>
          <a:xfrm>
            <a:off x="8355632" y="1356186"/>
            <a:ext cx="3019219" cy="1319535"/>
            <a:chOff x="8523179" y="1382884"/>
            <a:chExt cx="3079761" cy="1345994"/>
          </a:xfrm>
        </p:grpSpPr>
        <p:sp>
          <p:nvSpPr>
            <p:cNvPr id="73" name="Rectangle 72"/>
            <p:cNvSpPr/>
            <p:nvPr/>
          </p:nvSpPr>
          <p:spPr>
            <a:xfrm>
              <a:off x="8723182" y="1382884"/>
              <a:ext cx="2676014" cy="440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60">
                <a:defRPr/>
              </a:pPr>
              <a:r>
                <a:rPr lang="en-US" kern="0" dirty="0">
                  <a:solidFill>
                    <a:srgbClr val="505050"/>
                  </a:solidFill>
                  <a:latin typeface="Segoe UI Semilight" panose="020B0402040204020203" pitchFamily="34" charset="0"/>
                  <a:cs typeface="Segoe UI Semilight" panose="020B0402040204020203" pitchFamily="34" charset="0"/>
                </a:rPr>
                <a:t>Data scientists</a:t>
              </a:r>
            </a:p>
          </p:txBody>
        </p:sp>
        <p:pic>
          <p:nvPicPr>
            <p:cNvPr id="93" name="Picture 9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423024" y="2472809"/>
              <a:ext cx="628284" cy="209546"/>
            </a:xfrm>
            <a:prstGeom prst="rect">
              <a:avLst/>
            </a:prstGeom>
          </p:spPr>
        </p:pic>
        <p:pic>
          <p:nvPicPr>
            <p:cNvPr id="94" name="Picture 93"/>
            <p:cNvPicPr>
              <a:picLocks noChangeAspect="1"/>
            </p:cNvPicPr>
            <p:nvPr/>
          </p:nvPicPr>
          <p:blipFill>
            <a:blip r:embed="rId27"/>
            <a:stretch>
              <a:fillRect/>
            </a:stretch>
          </p:blipFill>
          <p:spPr>
            <a:xfrm>
              <a:off x="10907377" y="2367267"/>
              <a:ext cx="340333" cy="347675"/>
            </a:xfrm>
            <a:prstGeom prst="rect">
              <a:avLst/>
            </a:prstGeom>
          </p:spPr>
        </p:pic>
        <p:pic>
          <p:nvPicPr>
            <p:cNvPr id="95" name="Picture 94"/>
            <p:cNvPicPr>
              <a:picLocks noChangeAspect="1"/>
            </p:cNvPicPr>
            <p:nvPr/>
          </p:nvPicPr>
          <p:blipFill>
            <a:blip r:embed="rId28"/>
            <a:stretch>
              <a:fillRect/>
            </a:stretch>
          </p:blipFill>
          <p:spPr>
            <a:xfrm>
              <a:off x="9715373" y="2041400"/>
              <a:ext cx="516419" cy="236190"/>
            </a:xfrm>
            <a:prstGeom prst="rect">
              <a:avLst/>
            </a:prstGeom>
          </p:spPr>
        </p:pic>
        <p:pic>
          <p:nvPicPr>
            <p:cNvPr id="96" name="Picture 9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523179" y="2095790"/>
              <a:ext cx="961376" cy="248996"/>
            </a:xfrm>
            <a:prstGeom prst="rect">
              <a:avLst/>
            </a:prstGeom>
          </p:spPr>
        </p:pic>
        <p:pic>
          <p:nvPicPr>
            <p:cNvPr id="98" name="Picture 97"/>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623339" y="1981692"/>
              <a:ext cx="979601" cy="326534"/>
            </a:xfrm>
            <a:prstGeom prst="rect">
              <a:avLst/>
            </a:prstGeom>
          </p:spPr>
        </p:pic>
        <p:pic>
          <p:nvPicPr>
            <p:cNvPr id="100" name="Picture 99" descr="Crear un cluster con MariaDB Galera Cluster"/>
            <p:cNvPicPr>
              <a:picLocks noChangeAspect="1"/>
            </p:cNvPicPr>
            <p:nvPr/>
          </p:nvPicPr>
          <p:blipFill>
            <a:blip r:embed="rId31"/>
            <a:stretch>
              <a:fillRect/>
            </a:stretch>
          </p:blipFill>
          <p:spPr>
            <a:xfrm>
              <a:off x="10201674" y="2338196"/>
              <a:ext cx="515417" cy="387610"/>
            </a:xfrm>
            <a:prstGeom prst="rect">
              <a:avLst/>
            </a:prstGeom>
          </p:spPr>
        </p:pic>
        <p:pic>
          <p:nvPicPr>
            <p:cNvPr id="126" name="Picture 125"/>
            <p:cNvPicPr>
              <a:picLocks noChangeAspect="1"/>
            </p:cNvPicPr>
            <p:nvPr/>
          </p:nvPicPr>
          <p:blipFill>
            <a:blip r:embed="rId14"/>
            <a:stretch>
              <a:fillRect/>
            </a:stretch>
          </p:blipFill>
          <p:spPr>
            <a:xfrm>
              <a:off x="8820563" y="2405539"/>
              <a:ext cx="451171" cy="323339"/>
            </a:xfrm>
            <a:prstGeom prst="rect">
              <a:avLst/>
            </a:prstGeom>
          </p:spPr>
        </p:pic>
      </p:grpSp>
      <p:grpSp>
        <p:nvGrpSpPr>
          <p:cNvPr id="48" name="Group 47"/>
          <p:cNvGrpSpPr/>
          <p:nvPr/>
        </p:nvGrpSpPr>
        <p:grpSpPr>
          <a:xfrm>
            <a:off x="464278" y="5487284"/>
            <a:ext cx="3630521" cy="806782"/>
            <a:chOff x="473587" y="5596819"/>
            <a:chExt cx="3703320" cy="822960"/>
          </a:xfrm>
        </p:grpSpPr>
        <p:sp>
          <p:nvSpPr>
            <p:cNvPr id="8" name="Rectangle 7"/>
            <p:cNvSpPr/>
            <p:nvPr/>
          </p:nvSpPr>
          <p:spPr>
            <a:xfrm>
              <a:off x="473587" y="5596819"/>
              <a:ext cx="3703320" cy="822960"/>
            </a:xfrm>
            <a:prstGeom prst="rect">
              <a:avLst/>
            </a:prstGeom>
            <a:noFill/>
            <a:ln>
              <a:solidFill>
                <a:schemeClr val="tx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060">
                <a:defRPr/>
              </a:pPr>
              <a:r>
                <a:rPr lang="en-US" sz="1568" kern="0" dirty="0">
                  <a:solidFill>
                    <a:srgbClr val="505050"/>
                  </a:solidFill>
                  <a:latin typeface="Segoe UI" panose="020B0502040204020203" pitchFamily="34" charset="0"/>
                  <a:ea typeface="Segoe UI" panose="020B0502040204020203" pitchFamily="34" charset="0"/>
                  <a:cs typeface="Segoe UI" panose="020B0502040204020203" pitchFamily="34" charset="0"/>
                </a:rPr>
                <a:t>Workload portability</a:t>
              </a:r>
            </a:p>
          </p:txBody>
        </p:sp>
        <p:pic>
          <p:nvPicPr>
            <p:cNvPr id="123" name="Picture 2"/>
            <p:cNvPicPr>
              <a:picLocks noChangeAspect="1" noChangeArrowheads="1"/>
            </p:cNvPicPr>
            <p:nvPr/>
          </p:nvPicPr>
          <p:blipFill>
            <a:blip r:embed="rId32" cstate="print">
              <a:extLst>
                <a:ext uri="{28A0092B-C50C-407E-A947-70E740481C1C}">
                  <a14:useLocalDpi xmlns:a14="http://schemas.microsoft.com/office/drawing/2010/main" val="0"/>
                </a:ext>
              </a:extLst>
            </a:blip>
            <a:stretch>
              <a:fillRect/>
            </a:stretch>
          </p:blipFill>
          <p:spPr bwMode="auto">
            <a:xfrm>
              <a:off x="1125638" y="5630402"/>
              <a:ext cx="483638" cy="483638"/>
            </a:xfrm>
            <a:prstGeom prst="rect">
              <a:avLst/>
            </a:prstGeom>
            <a:extLst>
              <a:ext uri="{909E8E84-426E-40dd-AFC4-6F175D3DCCD1}">
                <a14:hiddenFill xmlns:a14="http://schemas.microsoft.com/office/drawing/2010/main" xmlns="">
                  <a:solidFill>
                    <a:srgbClr val="FFFFFF"/>
                  </a:solidFill>
                </a14:hiddenFill>
              </a:ext>
            </a:extLst>
          </p:spPr>
        </p:pic>
        <p:pic>
          <p:nvPicPr>
            <p:cNvPr id="3088" name="Picture 16" descr="https://avatars3.githubusercontent.com/u/12563465?v=3&amp;s=200"/>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135539" y="5668116"/>
              <a:ext cx="423134" cy="423134"/>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s://www.docker.com/sites/default/files/docker_trusted_registry_icon.png"/>
            <p:cNvPicPr>
              <a:picLocks noChangeAspect="1" noChangeArrowheads="1"/>
            </p:cNvPicPr>
            <p:nvPr/>
          </p:nvPicPr>
          <p:blipFill>
            <a:blip r:embed="rId34" cstate="print">
              <a:biLevel thresh="75000"/>
              <a:extLst>
                <a:ext uri="{28A0092B-C50C-407E-A947-70E740481C1C}">
                  <a14:useLocalDpi xmlns:a14="http://schemas.microsoft.com/office/drawing/2010/main" val="0"/>
                </a:ext>
              </a:extLst>
            </a:blip>
            <a:srcRect/>
            <a:stretch>
              <a:fillRect/>
            </a:stretch>
          </p:blipFill>
          <p:spPr bwMode="auto">
            <a:xfrm>
              <a:off x="3042767" y="5657450"/>
              <a:ext cx="495583" cy="3994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3078509" y="2998150"/>
            <a:ext cx="2634841" cy="1972135"/>
            <a:chOff x="3030043" y="3057773"/>
            <a:chExt cx="2687675" cy="2011680"/>
          </a:xfrm>
        </p:grpSpPr>
        <p:grpSp>
          <p:nvGrpSpPr>
            <p:cNvPr id="51" name="Group 50"/>
            <p:cNvGrpSpPr/>
            <p:nvPr/>
          </p:nvGrpSpPr>
          <p:grpSpPr>
            <a:xfrm>
              <a:off x="3030043" y="3057773"/>
              <a:ext cx="2687675" cy="2011680"/>
              <a:chOff x="2363588" y="4039982"/>
              <a:chExt cx="997526" cy="1679169"/>
            </a:xfrm>
          </p:grpSpPr>
          <p:sp>
            <p:nvSpPr>
              <p:cNvPr id="10" name="Rectangle 9"/>
              <p:cNvSpPr/>
              <p:nvPr/>
            </p:nvSpPr>
            <p:spPr>
              <a:xfrm>
                <a:off x="2363588" y="4039982"/>
                <a:ext cx="997526" cy="16791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1371" kern="0" dirty="0">
                    <a:solidFill>
                      <a:prstClr val="white"/>
                    </a:solidFill>
                    <a:latin typeface="Segoe UI" panose="020B0502040204020203" pitchFamily="34" charset="0"/>
                    <a:ea typeface="Segoe UI" panose="020B0502040204020203" pitchFamily="34" charset="0"/>
                    <a:cs typeface="Segoe UI" panose="020B0502040204020203" pitchFamily="34" charset="0"/>
                  </a:rPr>
                  <a:t>Open source container-based PaaS platforms in Azure</a:t>
                </a:r>
              </a:p>
            </p:txBody>
          </p:sp>
          <p:sp>
            <p:nvSpPr>
              <p:cNvPr id="22" name="Rectangle 21"/>
              <p:cNvSpPr/>
              <p:nvPr/>
            </p:nvSpPr>
            <p:spPr>
              <a:xfrm>
                <a:off x="2400993" y="4650167"/>
                <a:ext cx="914400" cy="9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Container-ready application platforms that benefit from Azure’s native partitioning, capacity management and high availability</a:t>
                </a:r>
              </a:p>
            </p:txBody>
          </p:sp>
        </p:grpSp>
        <p:pic>
          <p:nvPicPr>
            <p:cNvPr id="114" name="Picture 2"/>
            <p:cNvPicPr>
              <a:picLocks noChangeAspect="1" noChangeArrowheads="1"/>
            </p:cNvPicPr>
            <p:nvPr/>
          </p:nvPicPr>
          <p:blipFill>
            <a:blip r:embed="rId32" cstate="print">
              <a:biLevel thresh="75000"/>
              <a:extLst>
                <a:ext uri="{28A0092B-C50C-407E-A947-70E740481C1C}">
                  <a14:useLocalDpi xmlns:a14="http://schemas.microsoft.com/office/drawing/2010/main" val="0"/>
                </a:ext>
              </a:extLst>
            </a:blip>
            <a:stretch>
              <a:fillRect/>
            </a:stretch>
          </p:blipFill>
          <p:spPr bwMode="auto">
            <a:xfrm>
              <a:off x="3235212" y="4341953"/>
              <a:ext cx="608427" cy="608427"/>
            </a:xfrm>
            <a:prstGeom prst="rect">
              <a:avLst/>
            </a:prstGeom>
            <a:extLst>
              <a:ext uri="{909E8E84-426E-40dd-AFC4-6F175D3DCCD1}">
                <a14:hiddenFill xmlns:a14="http://schemas.microsoft.com/office/drawing/2010/main" xmlns="">
                  <a:solidFill>
                    <a:srgbClr val="FFFFFF"/>
                  </a:solidFill>
                </a14:hiddenFill>
              </a:ext>
            </a:extLst>
          </p:spPr>
        </p:pic>
        <p:pic>
          <p:nvPicPr>
            <p:cNvPr id="3086" name="Picture 14" descr="https://rhelblog.files.wordpress.com/2015/11/openshift_enterprise_vertical_rgb.png"/>
            <p:cNvPicPr>
              <a:picLocks noChangeAspect="1" noChangeArrowheads="1"/>
            </p:cNvPicPr>
            <p:nvPr/>
          </p:nvPicPr>
          <p:blipFill>
            <a:blip r:embed="rId35" cstate="print">
              <a:biLevel thresh="75000"/>
              <a:extLst>
                <a:ext uri="{28A0092B-C50C-407E-A947-70E740481C1C}">
                  <a14:useLocalDpi xmlns:a14="http://schemas.microsoft.com/office/drawing/2010/main" val="0"/>
                </a:ext>
              </a:extLst>
            </a:blip>
            <a:srcRect/>
            <a:stretch>
              <a:fillRect/>
            </a:stretch>
          </p:blipFill>
          <p:spPr bwMode="auto">
            <a:xfrm>
              <a:off x="4042871" y="4351163"/>
              <a:ext cx="428336" cy="586412"/>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gabrtv.github.io/deis-dockercon-2014/img/DeisLogo.png"/>
            <p:cNvPicPr>
              <a:picLocks noChangeAspect="1" noChangeArrowheads="1"/>
            </p:cNvPicPr>
            <p:nvPr/>
          </p:nvPicPr>
          <p:blipFill>
            <a:blip r:embed="rId36" cstate="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a:stretch>
              <a:fillRect/>
            </a:stretch>
          </p:blipFill>
          <p:spPr bwMode="auto">
            <a:xfrm>
              <a:off x="4624159" y="4489671"/>
              <a:ext cx="880911" cy="259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6192169" y="2998150"/>
            <a:ext cx="2749779" cy="1972135"/>
            <a:chOff x="6062800" y="3057773"/>
            <a:chExt cx="2804918" cy="2011680"/>
          </a:xfrm>
        </p:grpSpPr>
        <p:grpSp>
          <p:nvGrpSpPr>
            <p:cNvPr id="52" name="Group 51"/>
            <p:cNvGrpSpPr/>
            <p:nvPr/>
          </p:nvGrpSpPr>
          <p:grpSpPr>
            <a:xfrm>
              <a:off x="6062800" y="3057773"/>
              <a:ext cx="2804918" cy="2011680"/>
              <a:chOff x="3455327" y="4039982"/>
              <a:chExt cx="997526" cy="1679168"/>
            </a:xfrm>
          </p:grpSpPr>
          <p:sp>
            <p:nvSpPr>
              <p:cNvPr id="11" name="Rectangle 10"/>
              <p:cNvSpPr/>
              <p:nvPr/>
            </p:nvSpPr>
            <p:spPr>
              <a:xfrm>
                <a:off x="3455327" y="4039982"/>
                <a:ext cx="997526"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endParaRPr lang="en-US" sz="1371"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a:p>
                <a:pPr algn="ctr" defTabSz="914060">
                  <a:defRPr/>
                </a:pPr>
                <a:r>
                  <a:rPr lang="en-US" sz="1371" kern="0" dirty="0">
                    <a:solidFill>
                      <a:prstClr val="white"/>
                    </a:solidFill>
                    <a:latin typeface="Segoe UI" panose="020B0502040204020203" pitchFamily="34" charset="0"/>
                    <a:ea typeface="Segoe UI" panose="020B0502040204020203" pitchFamily="34" charset="0"/>
                    <a:cs typeface="Segoe UI" panose="020B0502040204020203" pitchFamily="34" charset="0"/>
                  </a:rPr>
                  <a:t>Azure Container Service</a:t>
                </a:r>
              </a:p>
            </p:txBody>
          </p:sp>
          <p:sp>
            <p:nvSpPr>
              <p:cNvPr id="23" name="Rectangle 22"/>
              <p:cNvSpPr/>
              <p:nvPr/>
            </p:nvSpPr>
            <p:spPr>
              <a:xfrm>
                <a:off x="3496890" y="4650167"/>
                <a:ext cx="914400" cy="9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Optimized container hosting in the cloud with familiar tooling and your choice of orchestrator</a:t>
                </a:r>
              </a:p>
            </p:txBody>
          </p:sp>
        </p:grpSp>
        <p:pic>
          <p:nvPicPr>
            <p:cNvPr id="104" name="Picture 2" descr="https://acomblogimages.blob.core.windows.net:443/media/Default/Windows-Live-Writer/acslogo.png"/>
            <p:cNvPicPr>
              <a:picLocks noChangeAspect="1" noChangeArrowheads="1"/>
            </p:cNvPicPr>
            <p:nvPr/>
          </p:nvPicPr>
          <p:blipFill>
            <a:blip r:embed="rId37" cstate="screen">
              <a:extLst>
                <a:ext uri="{28A0092B-C50C-407E-A947-70E740481C1C}">
                  <a14:useLocalDpi xmlns:a14="http://schemas.microsoft.com/office/drawing/2010/main" val="0"/>
                </a:ext>
              </a:extLst>
            </a:blip>
            <a:srcRect/>
            <a:stretch>
              <a:fillRect/>
            </a:stretch>
          </p:blipFill>
          <p:spPr bwMode="auto">
            <a:xfrm>
              <a:off x="6232899" y="4239836"/>
              <a:ext cx="1315634" cy="6309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94" name="Picture 22" descr="https://azurecomcdn.azureedge.net/cvt-9dec20136a2d6657f9348c8cdd789f47f3a0bc04ef495ad8d75c8cd171adbe0a/images/page/services/container-service/03-scale.png"/>
            <p:cNvPicPr>
              <a:picLocks noChangeAspect="1" noChangeArrowheads="1"/>
            </p:cNvPicPr>
            <p:nvPr/>
          </p:nvPicPr>
          <p:blipFill>
            <a:blip r:embed="rId38" cstate="print">
              <a:biLevel thresh="50000"/>
              <a:extLst>
                <a:ext uri="{28A0092B-C50C-407E-A947-70E740481C1C}">
                  <a14:useLocalDpi xmlns:a14="http://schemas.microsoft.com/office/drawing/2010/main" val="0"/>
                </a:ext>
              </a:extLst>
            </a:blip>
            <a:srcRect/>
            <a:stretch>
              <a:fillRect/>
            </a:stretch>
          </p:blipFill>
          <p:spPr bwMode="auto">
            <a:xfrm>
              <a:off x="7492780" y="4303037"/>
              <a:ext cx="1130986" cy="377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p:cNvGrpSpPr/>
          <p:nvPr/>
        </p:nvGrpSpPr>
        <p:grpSpPr>
          <a:xfrm>
            <a:off x="272926" y="5268948"/>
            <a:ext cx="11243331" cy="1487146"/>
            <a:chOff x="278398" y="5374105"/>
            <a:chExt cx="11468783" cy="1516966"/>
          </a:xfrm>
        </p:grpSpPr>
        <p:sp>
          <p:nvSpPr>
            <p:cNvPr id="108" name="Rectangle 107"/>
            <p:cNvSpPr/>
            <p:nvPr/>
          </p:nvSpPr>
          <p:spPr>
            <a:xfrm>
              <a:off x="6315390" y="648135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endParaRPr lang="en-US" kern="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pic>
          <p:nvPicPr>
            <p:cNvPr id="15" name="Picture 14"/>
            <p:cNvPicPr>
              <a:picLocks noChangeAspect="1"/>
            </p:cNvPicPr>
            <p:nvPr/>
          </p:nvPicPr>
          <p:blipFill>
            <a:blip r:embed="rId17">
              <a:clrChange>
                <a:clrFrom>
                  <a:srgbClr val="FFFFFF"/>
                </a:clrFrom>
                <a:clrTo>
                  <a:srgbClr val="FFFFFF">
                    <a:alpha val="0"/>
                  </a:srgbClr>
                </a:clrTo>
              </a:clrChange>
            </a:blip>
            <a:stretch>
              <a:fillRect/>
            </a:stretch>
          </p:blipFill>
          <p:spPr>
            <a:xfrm>
              <a:off x="7009395" y="6481355"/>
              <a:ext cx="1105949" cy="403365"/>
            </a:xfrm>
            <a:prstGeom prst="rect">
              <a:avLst/>
            </a:prstGeom>
          </p:spPr>
        </p:pic>
        <p:sp>
          <p:nvSpPr>
            <p:cNvPr id="105" name="Rectangle 104"/>
            <p:cNvSpPr/>
            <p:nvPr/>
          </p:nvSpPr>
          <p:spPr>
            <a:xfrm>
              <a:off x="762343" y="648135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60">
                <a:defRPr/>
              </a:pPr>
              <a:r>
                <a:rPr lang="en-US" sz="1568" kern="0" dirty="0">
                  <a:solidFill>
                    <a:schemeClr val="bg1"/>
                  </a:solidFill>
                  <a:latin typeface="Segoe UI" panose="020B0502040204020203" pitchFamily="34" charset="0"/>
                  <a:ea typeface="Segoe UI" panose="020B0502040204020203" pitchFamily="34" charset="0"/>
                  <a:cs typeface="Segoe UI" panose="020B0502040204020203" pitchFamily="34" charset="0"/>
                </a:rPr>
                <a:t>Windows Server (preview)</a:t>
              </a:r>
            </a:p>
          </p:txBody>
        </p:sp>
        <p:sp>
          <p:nvSpPr>
            <p:cNvPr id="107" name="Rectangle 106"/>
            <p:cNvSpPr/>
            <p:nvPr/>
          </p:nvSpPr>
          <p:spPr>
            <a:xfrm>
              <a:off x="3524876" y="647500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60">
                <a:defRPr/>
              </a:pPr>
              <a:r>
                <a:rPr lang="en-US" sz="1568" kern="0" dirty="0">
                  <a:solidFill>
                    <a:schemeClr val="bg1"/>
                  </a:solidFill>
                  <a:latin typeface="Segoe UI" panose="020B0502040204020203" pitchFamily="34" charset="0"/>
                  <a:ea typeface="Segoe UI" panose="020B0502040204020203" pitchFamily="34" charset="0"/>
                  <a:cs typeface="Segoe UI" panose="020B0502040204020203" pitchFamily="34" charset="0"/>
                </a:rPr>
                <a:t>Azure Stack (roadmap)</a:t>
              </a:r>
            </a:p>
          </p:txBody>
        </p:sp>
        <p:sp>
          <p:nvSpPr>
            <p:cNvPr id="110" name="Rectangle 109"/>
            <p:cNvSpPr/>
            <p:nvPr/>
          </p:nvSpPr>
          <p:spPr>
            <a:xfrm>
              <a:off x="9158133" y="648135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60">
                <a:defRPr/>
              </a:pPr>
              <a:r>
                <a:rPr lang="en-US" kern="0" dirty="0">
                  <a:solidFill>
                    <a:schemeClr val="bg1"/>
                  </a:solidFill>
                  <a:latin typeface="Segoe UI" panose="020B0502040204020203" pitchFamily="34" charset="0"/>
                  <a:ea typeface="Segoe UI" panose="020B0502040204020203" pitchFamily="34" charset="0"/>
                  <a:cs typeface="Segoe UI" panose="020B0502040204020203" pitchFamily="34" charset="0"/>
                </a:rPr>
                <a:t>Your own platform</a:t>
              </a:r>
            </a:p>
          </p:txBody>
        </p:sp>
        <p:sp>
          <p:nvSpPr>
            <p:cNvPr id="37" name="Up-Down Arrow 36"/>
            <p:cNvSpPr/>
            <p:nvPr/>
          </p:nvSpPr>
          <p:spPr bwMode="auto">
            <a:xfrm>
              <a:off x="278398" y="5374105"/>
              <a:ext cx="397270" cy="1299411"/>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994647" y="2998150"/>
            <a:ext cx="1637533" cy="1972135"/>
            <a:chOff x="1014591" y="3057773"/>
            <a:chExt cx="1670369" cy="2011680"/>
          </a:xfrm>
        </p:grpSpPr>
        <p:grpSp>
          <p:nvGrpSpPr>
            <p:cNvPr id="50" name="Group 49"/>
            <p:cNvGrpSpPr/>
            <p:nvPr/>
          </p:nvGrpSpPr>
          <p:grpSpPr>
            <a:xfrm>
              <a:off x="1014591" y="3057773"/>
              <a:ext cx="1670369" cy="2011680"/>
              <a:chOff x="1205346" y="4039982"/>
              <a:chExt cx="1064029" cy="1679170"/>
            </a:xfrm>
          </p:grpSpPr>
          <p:sp>
            <p:nvSpPr>
              <p:cNvPr id="9" name="Rectangle 8"/>
              <p:cNvSpPr/>
              <p:nvPr/>
            </p:nvSpPr>
            <p:spPr>
              <a:xfrm>
                <a:off x="1205346" y="4039982"/>
                <a:ext cx="1064029" cy="16791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1371" kern="0" dirty="0">
                    <a:solidFill>
                      <a:prstClr val="white"/>
                    </a:solidFill>
                    <a:latin typeface="Segoe UI" panose="020B0502040204020203" pitchFamily="34" charset="0"/>
                    <a:ea typeface="Segoe UI" panose="020B0502040204020203" pitchFamily="34" charset="0"/>
                    <a:cs typeface="Segoe UI" panose="020B0502040204020203" pitchFamily="34" charset="0"/>
                  </a:rPr>
                  <a:t>Docker VM Extension for Azure</a:t>
                </a:r>
              </a:p>
            </p:txBody>
          </p:sp>
          <p:sp>
            <p:nvSpPr>
              <p:cNvPr id="21" name="Rectangle 20"/>
              <p:cNvSpPr/>
              <p:nvPr/>
            </p:nvSpPr>
            <p:spPr>
              <a:xfrm>
                <a:off x="1280160" y="4650167"/>
                <a:ext cx="914400" cy="98586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Easy and programmatic way to add Docker capabilities to your VMs</a:t>
                </a:r>
              </a:p>
            </p:txBody>
          </p:sp>
        </p:grpSp>
        <p:pic>
          <p:nvPicPr>
            <p:cNvPr id="3098" name="Picture 26" descr="https://upload.wikimedia.org/wikipedia/commons/a/af/Tux.png"/>
            <p:cNvPicPr>
              <a:picLocks noChangeAspect="1" noChangeArrowheads="1"/>
            </p:cNvPicPr>
            <p:nvPr/>
          </p:nvPicPr>
          <p:blipFill>
            <a:blip r:embed="rId39" cstate="print">
              <a:biLevel thresh="50000"/>
              <a:extLst>
                <a:ext uri="{28A0092B-C50C-407E-A947-70E740481C1C}">
                  <a14:useLocalDpi xmlns:a14="http://schemas.microsoft.com/office/drawing/2010/main" val="0"/>
                </a:ext>
              </a:extLst>
            </a:blip>
            <a:srcRect/>
            <a:stretch>
              <a:fillRect/>
            </a:stretch>
          </p:blipFill>
          <p:spPr bwMode="auto">
            <a:xfrm>
              <a:off x="1696491" y="4465164"/>
              <a:ext cx="351230" cy="4161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p:cNvGrpSpPr/>
          <p:nvPr/>
        </p:nvGrpSpPr>
        <p:grpSpPr>
          <a:xfrm>
            <a:off x="9392920" y="2996343"/>
            <a:ext cx="1983927" cy="1972135"/>
            <a:chOff x="9199566" y="3055930"/>
            <a:chExt cx="2023709" cy="2011680"/>
          </a:xfrm>
        </p:grpSpPr>
        <p:grpSp>
          <p:nvGrpSpPr>
            <p:cNvPr id="41" name="Group 40"/>
            <p:cNvGrpSpPr/>
            <p:nvPr/>
          </p:nvGrpSpPr>
          <p:grpSpPr>
            <a:xfrm>
              <a:off x="9212800" y="3055930"/>
              <a:ext cx="2010475" cy="2011680"/>
              <a:chOff x="9212800" y="3055930"/>
              <a:chExt cx="2010475" cy="2011680"/>
            </a:xfrm>
          </p:grpSpPr>
          <p:sp>
            <p:nvSpPr>
              <p:cNvPr id="77" name="Rectangle 76"/>
              <p:cNvSpPr/>
              <p:nvPr/>
            </p:nvSpPr>
            <p:spPr>
              <a:xfrm>
                <a:off x="9212800" y="3055930"/>
                <a:ext cx="2010475" cy="20116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1371" kern="0" dirty="0">
                    <a:solidFill>
                      <a:prstClr val="white"/>
                    </a:solidFill>
                    <a:latin typeface="Segoe UI" panose="020B0502040204020203" pitchFamily="34" charset="0"/>
                    <a:ea typeface="Segoe UI" panose="020B0502040204020203" pitchFamily="34" charset="0"/>
                    <a:cs typeface="Segoe UI" panose="020B0502040204020203" pitchFamily="34" charset="0"/>
                  </a:rPr>
                  <a:t>Azure Marketplace container partners</a:t>
                </a:r>
              </a:p>
            </p:txBody>
          </p:sp>
          <p:pic>
            <p:nvPicPr>
              <p:cNvPr id="3082" name="Picture 10" descr="http://www.vreference.com/wp-content/uploads/2014/06/coreos-wordmark-vert-color.png"/>
              <p:cNvPicPr>
                <a:picLocks noChangeAspect="1" noChangeArrowheads="1"/>
              </p:cNvPicPr>
              <p:nvPr/>
            </p:nvPicPr>
            <p:blipFill>
              <a:blip r:embed="rId40" cstate="print">
                <a:biLevel thresh="75000"/>
                <a:extLst>
                  <a:ext uri="{28A0092B-C50C-407E-A947-70E740481C1C}">
                    <a14:useLocalDpi xmlns:a14="http://schemas.microsoft.com/office/drawing/2010/main" val="0"/>
                  </a:ext>
                </a:extLst>
              </a:blip>
              <a:srcRect/>
              <a:stretch>
                <a:fillRect/>
              </a:stretch>
            </p:blipFill>
            <p:spPr bwMode="auto">
              <a:xfrm>
                <a:off x="9350323" y="4191949"/>
                <a:ext cx="348647" cy="45135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17">
                <a:clrChange>
                  <a:clrFrom>
                    <a:srgbClr val="FFFFFF"/>
                  </a:clrFrom>
                  <a:clrTo>
                    <a:srgbClr val="FFFFFF">
                      <a:alpha val="0"/>
                    </a:srgbClr>
                  </a:clrTo>
                </a:clrChange>
                <a:biLevel thresh="75000"/>
              </a:blip>
              <a:stretch>
                <a:fillRect/>
              </a:stretch>
            </p:blipFill>
            <p:spPr>
              <a:xfrm>
                <a:off x="10185140" y="4326528"/>
                <a:ext cx="792163" cy="288920"/>
              </a:xfrm>
              <a:prstGeom prst="rect">
                <a:avLst/>
              </a:prstGeom>
            </p:spPr>
          </p:pic>
          <p:pic>
            <p:nvPicPr>
              <p:cNvPr id="3084" name="Picture 12" descr="https://blog.docker.com/media/Rancher-Logo-Final-1.png"/>
              <p:cNvPicPr>
                <a:picLocks noChangeAspect="1" noChangeArrowheads="1"/>
              </p:cNvPicPr>
              <p:nvPr/>
            </p:nvPicPr>
            <p:blipFill>
              <a:blip r:embed="rId41" cstate="print">
                <a:biLevel thresh="75000"/>
                <a:extLst>
                  <a:ext uri="{28A0092B-C50C-407E-A947-70E740481C1C}">
                    <a14:useLocalDpi xmlns:a14="http://schemas.microsoft.com/office/drawing/2010/main" val="0"/>
                  </a:ext>
                </a:extLst>
              </a:blip>
              <a:srcRect/>
              <a:stretch>
                <a:fillRect/>
              </a:stretch>
            </p:blipFill>
            <p:spPr bwMode="auto">
              <a:xfrm>
                <a:off x="10200139" y="4612515"/>
                <a:ext cx="743625" cy="44617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developer.ubuntu.com/static/devportal_uploaded/050b5c04-a4d3-4268-b529-88374c23c439-cms_page_media/315/snappy.png"/>
              <p:cNvPicPr>
                <a:picLocks noChangeAspect="1" noChangeArrowheads="1"/>
              </p:cNvPicPr>
              <p:nvPr/>
            </p:nvPicPr>
            <p:blipFill>
              <a:blip r:embed="rId42" cstate="print">
                <a:biLevel thresh="50000"/>
                <a:extLst>
                  <a:ext uri="{28A0092B-C50C-407E-A947-70E740481C1C}">
                    <a14:useLocalDpi xmlns:a14="http://schemas.microsoft.com/office/drawing/2010/main" val="0"/>
                  </a:ext>
                </a:extLst>
              </a:blip>
              <a:srcRect/>
              <a:stretch>
                <a:fillRect/>
              </a:stretch>
            </p:blipFill>
            <p:spPr bwMode="auto">
              <a:xfrm>
                <a:off x="9541374" y="4595168"/>
                <a:ext cx="542507" cy="384076"/>
              </a:xfrm>
              <a:prstGeom prst="rect">
                <a:avLst/>
              </a:prstGeom>
              <a:noFill/>
              <a:extLst>
                <a:ext uri="{909E8E84-426E-40DD-AFC4-6F175D3DCCD1}">
                  <a14:hiddenFill xmlns:a14="http://schemas.microsoft.com/office/drawing/2010/main">
                    <a:solidFill>
                      <a:srgbClr val="FFFFFF"/>
                    </a:solidFill>
                  </a14:hiddenFill>
                </a:ext>
              </a:extLst>
            </p:spPr>
          </p:pic>
        </p:grpSp>
        <p:sp>
          <p:nvSpPr>
            <p:cNvPr id="78" name="Rectangle 77"/>
            <p:cNvSpPr/>
            <p:nvPr/>
          </p:nvSpPr>
          <p:spPr>
            <a:xfrm>
              <a:off x="9199566" y="3718783"/>
              <a:ext cx="2011680" cy="100533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Partner solutions that address management challenges of containers</a:t>
              </a:r>
            </a:p>
          </p:txBody>
        </p:sp>
      </p:grpSp>
      <mc:AlternateContent xmlns:mc="http://schemas.openxmlformats.org/markup-compatibility/2006" xmlns:p14="http://schemas.microsoft.com/office/powerpoint/2010/main">
        <mc:Choice Requires="p14">
          <p:contentPart p14:bwMode="auto" r:id="rId43">
            <p14:nvContentPartPr>
              <p14:cNvPr id="20" name="Ink 19"/>
              <p14:cNvContentPartPr/>
              <p14:nvPr/>
            </p14:nvContentPartPr>
            <p14:xfrm>
              <a:off x="1509699" y="2835219"/>
              <a:ext cx="240" cy="240"/>
            </p14:xfrm>
          </p:contentPart>
        </mc:Choice>
        <mc:Fallback xmlns="">
          <p:pic>
            <p:nvPicPr>
              <p:cNvPr id="20" name="Ink 19"/>
              <p:cNvPicPr/>
              <p:nvPr/>
            </p:nvPicPr>
            <p:blipFill/>
            <p:spPr/>
          </p:pic>
        </mc:Fallback>
      </mc:AlternateContent>
      <mc:AlternateContent xmlns:mc="http://schemas.openxmlformats.org/markup-compatibility/2006" xmlns:p14="http://schemas.microsoft.com/office/powerpoint/2010/main">
        <mc:Choice Requires="p14">
          <p:contentPart p14:bwMode="auto" r:id="rId44">
            <p14:nvContentPartPr>
              <p14:cNvPr id="24" name="Ink 23"/>
              <p14:cNvContentPartPr/>
              <p14:nvPr/>
            </p14:nvContentPartPr>
            <p14:xfrm>
              <a:off x="1716099" y="2642019"/>
              <a:ext cx="3600" cy="240"/>
            </p14:xfrm>
          </p:contentPart>
        </mc:Choice>
        <mc:Fallback xmlns="">
          <p:pic>
            <p:nvPicPr>
              <p:cNvPr id="24" name="Ink 23"/>
              <p:cNvPicPr/>
              <p:nvPr/>
            </p:nvPicPr>
            <p:blipFill>
              <a:blip r:embed="rId47"/>
              <a:stretch>
                <a:fillRect/>
              </a:stretch>
            </p:blipFill>
            <p:spPr>
              <a:xfrm>
                <a:off x="1712274" y="2637939"/>
                <a:ext cx="11250" cy="8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Ink 26"/>
              <p14:cNvContentPartPr/>
              <p14:nvPr/>
            </p14:nvContentPartPr>
            <p14:xfrm>
              <a:off x="-1216941" y="4949139"/>
              <a:ext cx="240" cy="240"/>
            </p14:xfrm>
          </p:contentPart>
        </mc:Choice>
        <mc:Fallback xmlns="">
          <p:pic>
            <p:nvPicPr>
              <p:cNvPr id="27" name="Ink 26"/>
              <p:cNvPicPr/>
              <p:nvPr/>
            </p:nvPicPr>
            <p:blipFill/>
            <p:spPr/>
          </p:pic>
        </mc:Fallback>
      </mc:AlternateContent>
      <mc:AlternateContent xmlns:mc="http://schemas.openxmlformats.org/markup-compatibility/2006" xmlns:p14="http://schemas.microsoft.com/office/powerpoint/2010/main">
        <mc:Choice Requires="p14">
          <p:contentPart p14:bwMode="auto" r:id="rId49">
            <p14:nvContentPartPr>
              <p14:cNvPr id="32" name="Ink 31"/>
              <p14:cNvContentPartPr/>
              <p14:nvPr/>
            </p14:nvContentPartPr>
            <p14:xfrm>
              <a:off x="-1057581" y="3497652"/>
              <a:ext cx="240" cy="3360"/>
            </p14:xfrm>
          </p:contentPart>
        </mc:Choice>
        <mc:Fallback xmlns="">
          <p:pic>
            <p:nvPicPr>
              <p:cNvPr id="32" name="Ink 31"/>
              <p:cNvPicPr/>
              <p:nvPr/>
            </p:nvPicPr>
            <p:blipFill>
              <a:blip r:embed="rId50"/>
              <a:stretch>
                <a:fillRect/>
              </a:stretch>
            </p:blipFill>
            <p:spPr>
              <a:xfrm>
                <a:off x="-1061661" y="3493572"/>
                <a:ext cx="840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p14:cNvContentPartPr/>
              <p14:nvPr/>
            </p14:nvContentPartPr>
            <p14:xfrm>
              <a:off x="1090419" y="3271332"/>
              <a:ext cx="58560" cy="16800"/>
            </p14:xfrm>
          </p:contentPart>
        </mc:Choice>
        <mc:Fallback xmlns="">
          <p:pic>
            <p:nvPicPr>
              <p:cNvPr id="35" name="Ink 34"/>
              <p:cNvPicPr/>
              <p:nvPr/>
            </p:nvPicPr>
            <p:blipFill/>
            <p:spPr/>
          </p:pic>
        </mc:Fallback>
      </mc:AlternateContent>
    </p:spTree>
    <p:extLst>
      <p:ext uri="{BB962C8B-B14F-4D97-AF65-F5344CB8AC3E}">
        <p14:creationId xmlns:p14="http://schemas.microsoft.com/office/powerpoint/2010/main" val="1013405081"/>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6446239" y="2172553"/>
            <a:ext cx="5090586" cy="3360747"/>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endParaRPr>
          </a:p>
        </p:txBody>
      </p:sp>
      <p:sp>
        <p:nvSpPr>
          <p:cNvPr id="3" name="Rectangle 2"/>
          <p:cNvSpPr/>
          <p:nvPr/>
        </p:nvSpPr>
        <p:spPr>
          <a:xfrm>
            <a:off x="740042" y="2175851"/>
            <a:ext cx="5466192" cy="3360747"/>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endParaRPr>
          </a:p>
        </p:txBody>
      </p:sp>
      <p:sp>
        <p:nvSpPr>
          <p:cNvPr id="16" name="Rectangle 15"/>
          <p:cNvSpPr/>
          <p:nvPr/>
        </p:nvSpPr>
        <p:spPr>
          <a:xfrm>
            <a:off x="6457448" y="4799192"/>
            <a:ext cx="5070685" cy="316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060">
              <a:defRPr/>
            </a:pPr>
            <a:r>
              <a:rPr lang="en-US" kern="0" dirty="0">
                <a:solidFill>
                  <a:srgbClr val="505050"/>
                </a:solidFill>
                <a:latin typeface="Segoe UI" panose="020B0502040204020203" pitchFamily="34" charset="0"/>
                <a:ea typeface="Segoe UI" panose="020B0502040204020203" pitchFamily="34" charset="0"/>
                <a:cs typeface="Segoe UI" panose="020B0502040204020203" pitchFamily="34" charset="0"/>
              </a:rPr>
              <a:t>Build rapidly and connect to the platform</a:t>
            </a:r>
          </a:p>
        </p:txBody>
      </p:sp>
      <p:sp>
        <p:nvSpPr>
          <p:cNvPr id="8" name="Rectangle 7"/>
          <p:cNvSpPr/>
          <p:nvPr/>
        </p:nvSpPr>
        <p:spPr>
          <a:xfrm>
            <a:off x="747357" y="4812389"/>
            <a:ext cx="5455635" cy="2900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060">
              <a:defRPr/>
            </a:pPr>
            <a:r>
              <a:rPr lang="en-US" kern="0" dirty="0">
                <a:solidFill>
                  <a:srgbClr val="505050"/>
                </a:solidFill>
                <a:latin typeface="Segoe UI" panose="020B0502040204020203" pitchFamily="34" charset="0"/>
                <a:ea typeface="Segoe UI" panose="020B0502040204020203" pitchFamily="34" charset="0"/>
                <a:cs typeface="Segoe UI" panose="020B0502040204020203" pitchFamily="34" charset="0"/>
              </a:rPr>
              <a:t>Leverage cloud infrastructure</a:t>
            </a:r>
          </a:p>
        </p:txBody>
      </p:sp>
      <p:sp>
        <p:nvSpPr>
          <p:cNvPr id="4" name="Rectangle 3"/>
          <p:cNvSpPr/>
          <p:nvPr/>
        </p:nvSpPr>
        <p:spPr>
          <a:xfrm>
            <a:off x="740043" y="1136660"/>
            <a:ext cx="10796783" cy="817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kern="0" dirty="0">
                <a:solidFill>
                  <a:srgbClr val="505050"/>
                </a:solidFill>
                <a:latin typeface="Segoe UI Semibold" panose="020B0702040204020203" pitchFamily="34" charset="0"/>
              </a:rPr>
              <a:t>Stakeholders</a:t>
            </a:r>
          </a:p>
        </p:txBody>
      </p:sp>
      <p:sp>
        <p:nvSpPr>
          <p:cNvPr id="5" name="Rectangle 4"/>
          <p:cNvSpPr/>
          <p:nvPr/>
        </p:nvSpPr>
        <p:spPr>
          <a:xfrm>
            <a:off x="1011894" y="1560014"/>
            <a:ext cx="2689900" cy="432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60">
              <a:defRPr/>
            </a:pPr>
            <a:r>
              <a:rPr lang="en-US" kern="0" dirty="0">
                <a:solidFill>
                  <a:srgbClr val="505050"/>
                </a:solidFill>
                <a:latin typeface="Segoe UI Semilight" panose="020B0402040204020203" pitchFamily="34" charset="0"/>
                <a:cs typeface="Segoe UI Semilight" panose="020B0402040204020203" pitchFamily="34" charset="0"/>
              </a:rPr>
              <a:t>DBAs and data scientists</a:t>
            </a:r>
          </a:p>
        </p:txBody>
      </p:sp>
      <p:sp>
        <p:nvSpPr>
          <p:cNvPr id="7" name="Rectangle 6"/>
          <p:cNvSpPr/>
          <p:nvPr/>
        </p:nvSpPr>
        <p:spPr>
          <a:xfrm>
            <a:off x="740043" y="6272598"/>
            <a:ext cx="10796783" cy="401661"/>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kern="0" dirty="0">
                <a:solidFill>
                  <a:schemeClr val="bg1"/>
                </a:solidFill>
                <a:latin typeface="Segoe UI" panose="020B0502040204020203" pitchFamily="34" charset="0"/>
                <a:ea typeface="Segoe UI" panose="020B0502040204020203" pitchFamily="34" charset="0"/>
                <a:cs typeface="Segoe UI" panose="020B0502040204020203" pitchFamily="34" charset="0"/>
              </a:rPr>
              <a:t>Microsoft Azure</a:t>
            </a:r>
          </a:p>
        </p:txBody>
      </p:sp>
      <p:grpSp>
        <p:nvGrpSpPr>
          <p:cNvPr id="32" name="Group 31"/>
          <p:cNvGrpSpPr/>
          <p:nvPr/>
        </p:nvGrpSpPr>
        <p:grpSpPr>
          <a:xfrm>
            <a:off x="994648" y="2269770"/>
            <a:ext cx="4958066" cy="2414117"/>
            <a:chOff x="1197031" y="3638102"/>
            <a:chExt cx="3247507" cy="1679170"/>
          </a:xfrm>
        </p:grpSpPr>
        <p:grpSp>
          <p:nvGrpSpPr>
            <p:cNvPr id="50" name="Group 49"/>
            <p:cNvGrpSpPr/>
            <p:nvPr/>
          </p:nvGrpSpPr>
          <p:grpSpPr>
            <a:xfrm>
              <a:off x="1197031" y="3638102"/>
              <a:ext cx="1064029" cy="1679170"/>
              <a:chOff x="1205346" y="4039982"/>
              <a:chExt cx="1064029" cy="1679170"/>
            </a:xfrm>
          </p:grpSpPr>
          <p:sp>
            <p:nvSpPr>
              <p:cNvPr id="9" name="Rectangle 8"/>
              <p:cNvSpPr/>
              <p:nvPr/>
            </p:nvSpPr>
            <p:spPr>
              <a:xfrm>
                <a:off x="1205346" y="4039982"/>
                <a:ext cx="1064029" cy="16791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1371" kern="0" dirty="0">
                    <a:solidFill>
                      <a:prstClr val="white"/>
                    </a:solidFill>
                    <a:latin typeface="Segoe UI" panose="020B0502040204020203" pitchFamily="34" charset="0"/>
                    <a:ea typeface="Segoe UI" panose="020B0502040204020203" pitchFamily="34" charset="0"/>
                    <a:cs typeface="Segoe UI" panose="020B0502040204020203" pitchFamily="34" charset="0"/>
                  </a:rPr>
                  <a:t>Relational</a:t>
                </a:r>
              </a:p>
            </p:txBody>
          </p:sp>
          <p:sp>
            <p:nvSpPr>
              <p:cNvPr id="21" name="Rectangle 20"/>
              <p:cNvSpPr/>
              <p:nvPr/>
            </p:nvSpPr>
            <p:spPr>
              <a:xfrm>
                <a:off x="1280160" y="5040613"/>
                <a:ext cx="914400" cy="433475"/>
              </a:xfrm>
              <a:prstGeom prst="rect">
                <a:avLst/>
              </a:prstGeom>
              <a:solidFill>
                <a:srgbClr val="0070C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214">
                  <a:defRPr/>
                </a:pPr>
                <a:r>
                  <a:rPr lang="en-GB" sz="900" kern="0" dirty="0">
                    <a:solidFill>
                      <a:schemeClr val="bg1"/>
                    </a:solidFill>
                    <a:latin typeface="Segoe UI" panose="020B0502040204020203" pitchFamily="34" charset="0"/>
                    <a:cs typeface="Segoe UI" panose="020B0502040204020203" pitchFamily="34" charset="0"/>
                  </a:rPr>
                  <a:t>Collective set of multiple data sets organized by tables, records and columns</a:t>
                </a:r>
                <a:endParaRPr lang="en-US" sz="900" kern="0" dirty="0">
                  <a:solidFill>
                    <a:schemeClr val="bg1"/>
                  </a:solidFill>
                  <a:latin typeface="Segoe UI" panose="020B0502040204020203" pitchFamily="34" charset="0"/>
                  <a:cs typeface="Segoe UI" panose="020B0502040204020203" pitchFamily="34" charset="0"/>
                </a:endParaRPr>
              </a:p>
            </p:txBody>
          </p:sp>
        </p:grpSp>
        <p:grpSp>
          <p:nvGrpSpPr>
            <p:cNvPr id="51" name="Group 50"/>
            <p:cNvGrpSpPr/>
            <p:nvPr/>
          </p:nvGrpSpPr>
          <p:grpSpPr>
            <a:xfrm>
              <a:off x="2355273" y="3638102"/>
              <a:ext cx="997526" cy="1679169"/>
              <a:chOff x="2363588" y="4039982"/>
              <a:chExt cx="997526" cy="1679169"/>
            </a:xfrm>
          </p:grpSpPr>
          <p:sp>
            <p:nvSpPr>
              <p:cNvPr id="10" name="Rectangle 9"/>
              <p:cNvSpPr/>
              <p:nvPr/>
            </p:nvSpPr>
            <p:spPr>
              <a:xfrm>
                <a:off x="2363588" y="4039982"/>
                <a:ext cx="997526" cy="16791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1371" kern="0" dirty="0">
                    <a:solidFill>
                      <a:prstClr val="white"/>
                    </a:solidFill>
                    <a:latin typeface="Segoe UI" panose="020B0502040204020203" pitchFamily="34" charset="0"/>
                    <a:ea typeface="Segoe UI" panose="020B0502040204020203" pitchFamily="34" charset="0"/>
                    <a:cs typeface="Segoe UI" panose="020B0502040204020203" pitchFamily="34" charset="0"/>
                  </a:rPr>
                  <a:t>NoSQL &amp; Cache</a:t>
                </a:r>
              </a:p>
            </p:txBody>
          </p:sp>
          <p:sp>
            <p:nvSpPr>
              <p:cNvPr id="22" name="Rectangle 21"/>
              <p:cNvSpPr/>
              <p:nvPr/>
            </p:nvSpPr>
            <p:spPr>
              <a:xfrm>
                <a:off x="2400993" y="5039085"/>
                <a:ext cx="914400" cy="56434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214">
                  <a:defRPr/>
                </a:pPr>
                <a:r>
                  <a:rPr lang="en-GB" sz="900" kern="0" dirty="0">
                    <a:solidFill>
                      <a:schemeClr val="bg1"/>
                    </a:solidFill>
                    <a:latin typeface="Segoe UI" panose="020B0502040204020203" pitchFamily="34" charset="0"/>
                    <a:cs typeface="Segoe UI" panose="020B0502040204020203" pitchFamily="34" charset="0"/>
                  </a:rPr>
                  <a:t>Non-relational DBs where data is modelled in means other than the tabular relations used in relational databases</a:t>
                </a:r>
                <a:endParaRPr lang="en-US" sz="900" kern="0" dirty="0">
                  <a:solidFill>
                    <a:schemeClr val="bg1"/>
                  </a:solidFill>
                  <a:latin typeface="Segoe UI" panose="020B0502040204020203" pitchFamily="34" charset="0"/>
                  <a:cs typeface="Segoe UI" panose="020B0502040204020203" pitchFamily="34" charset="0"/>
                </a:endParaRPr>
              </a:p>
            </p:txBody>
          </p:sp>
        </p:grpSp>
        <p:grpSp>
          <p:nvGrpSpPr>
            <p:cNvPr id="52" name="Group 51"/>
            <p:cNvGrpSpPr/>
            <p:nvPr/>
          </p:nvGrpSpPr>
          <p:grpSpPr>
            <a:xfrm>
              <a:off x="3447012" y="3638102"/>
              <a:ext cx="997526" cy="1679168"/>
              <a:chOff x="3455327" y="4039982"/>
              <a:chExt cx="997526" cy="1679168"/>
            </a:xfrm>
          </p:grpSpPr>
          <p:sp>
            <p:nvSpPr>
              <p:cNvPr id="11" name="Rectangle 10"/>
              <p:cNvSpPr/>
              <p:nvPr/>
            </p:nvSpPr>
            <p:spPr>
              <a:xfrm>
                <a:off x="3455327" y="4039982"/>
                <a:ext cx="997526"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1371" kern="0" dirty="0">
                    <a:solidFill>
                      <a:prstClr val="white"/>
                    </a:solidFill>
                    <a:latin typeface="Segoe UI" panose="020B0502040204020203" pitchFamily="34" charset="0"/>
                    <a:ea typeface="Segoe UI" panose="020B0502040204020203" pitchFamily="34" charset="0"/>
                    <a:cs typeface="Segoe UI" panose="020B0502040204020203" pitchFamily="34" charset="0"/>
                  </a:rPr>
                  <a:t>Big Data</a:t>
                </a:r>
              </a:p>
            </p:txBody>
          </p:sp>
          <p:sp>
            <p:nvSpPr>
              <p:cNvPr id="23" name="Rectangle 22"/>
              <p:cNvSpPr/>
              <p:nvPr/>
            </p:nvSpPr>
            <p:spPr>
              <a:xfrm>
                <a:off x="3492353" y="5039083"/>
                <a:ext cx="914400" cy="6091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214">
                  <a:defRPr/>
                </a:pPr>
                <a:r>
                  <a:rPr lang="en-US" sz="900" kern="0" dirty="0">
                    <a:solidFill>
                      <a:schemeClr val="bg1"/>
                    </a:solidFill>
                    <a:latin typeface="Segoe UI" panose="020B0502040204020203" pitchFamily="34" charset="0"/>
                    <a:cs typeface="Segoe UI" panose="020B0502040204020203" pitchFamily="34" charset="0"/>
                  </a:rPr>
                  <a:t>Accept data at a very high velocity, and store structured and unstructured data in an efficient and scalable way across nodes</a:t>
                </a:r>
              </a:p>
            </p:txBody>
          </p:sp>
        </p:grpSp>
      </p:grpSp>
      <p:sp>
        <p:nvSpPr>
          <p:cNvPr id="63" name="Rectangle 62"/>
          <p:cNvSpPr/>
          <p:nvPr/>
        </p:nvSpPr>
        <p:spPr>
          <a:xfrm>
            <a:off x="10504538" y="2649664"/>
            <a:ext cx="673486" cy="230799"/>
          </a:xfrm>
          <a:prstGeom prst="rect">
            <a:avLst/>
          </a:prstGeom>
        </p:spPr>
        <p:txBody>
          <a:bodyPr wrap="none">
            <a:spAutoFit/>
          </a:bodyPr>
          <a:lstStyle/>
          <a:p>
            <a:pPr algn="ctr" defTabSz="914060">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Functions</a:t>
            </a:r>
          </a:p>
        </p:txBody>
      </p:sp>
      <p:sp>
        <p:nvSpPr>
          <p:cNvPr id="65" name="Rectangle 64"/>
          <p:cNvSpPr/>
          <p:nvPr/>
        </p:nvSpPr>
        <p:spPr>
          <a:xfrm>
            <a:off x="3921635" y="1554754"/>
            <a:ext cx="2330374" cy="432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60">
              <a:defRPr/>
            </a:pPr>
            <a:r>
              <a:rPr lang="en-US" kern="0" dirty="0">
                <a:solidFill>
                  <a:srgbClr val="505050"/>
                </a:solidFill>
                <a:latin typeface="Segoe UI Semilight" panose="020B0402040204020203" pitchFamily="34" charset="0"/>
                <a:cs typeface="Segoe UI Semilight" panose="020B0402040204020203" pitchFamily="34" charset="0"/>
              </a:rPr>
              <a:t>Operations</a:t>
            </a:r>
          </a:p>
        </p:txBody>
      </p:sp>
      <p:sp>
        <p:nvSpPr>
          <p:cNvPr id="73" name="Rectangle 72"/>
          <p:cNvSpPr/>
          <p:nvPr/>
        </p:nvSpPr>
        <p:spPr>
          <a:xfrm>
            <a:off x="6243146" y="1560633"/>
            <a:ext cx="2623409" cy="432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60">
              <a:defRPr/>
            </a:pPr>
            <a:r>
              <a:rPr lang="en-US" kern="0" dirty="0">
                <a:solidFill>
                  <a:srgbClr val="505050"/>
                </a:solidFill>
                <a:latin typeface="Segoe UI Semilight" panose="020B0402040204020203" pitchFamily="34" charset="0"/>
                <a:cs typeface="Segoe UI Semilight" panose="020B0402040204020203" pitchFamily="34" charset="0"/>
              </a:rPr>
              <a:t>Developers</a:t>
            </a:r>
          </a:p>
        </p:txBody>
      </p:sp>
      <p:sp>
        <p:nvSpPr>
          <p:cNvPr id="74" name="Rectangle 73"/>
          <p:cNvSpPr/>
          <p:nvPr/>
        </p:nvSpPr>
        <p:spPr>
          <a:xfrm>
            <a:off x="8871187" y="1554753"/>
            <a:ext cx="2330374" cy="432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60">
              <a:defRPr/>
            </a:pPr>
            <a:r>
              <a:rPr lang="en-US" kern="0" dirty="0">
                <a:solidFill>
                  <a:srgbClr val="505050"/>
                </a:solidFill>
                <a:latin typeface="Segoe UI Semilight" panose="020B0402040204020203" pitchFamily="34" charset="0"/>
                <a:cs typeface="Segoe UI Semilight" panose="020B0402040204020203" pitchFamily="34" charset="0"/>
              </a:rPr>
              <a:t>Business</a:t>
            </a:r>
          </a:p>
        </p:txBody>
      </p:sp>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6630" y="5858007"/>
            <a:ext cx="471930" cy="131706"/>
          </a:xfrm>
          <a:prstGeom prst="rect">
            <a:avLst/>
          </a:prstGeom>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5352" y="5763895"/>
            <a:ext cx="244986" cy="281215"/>
          </a:xfrm>
          <a:prstGeom prst="rect">
            <a:avLst/>
          </a:prstGeom>
        </p:spPr>
      </p:pic>
      <p:pic>
        <p:nvPicPr>
          <p:cNvPr id="89" name="Picture 88" descr="File:Python-logo-notext.sv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30995" y="5722098"/>
            <a:ext cx="361187" cy="361187"/>
          </a:xfrm>
          <a:prstGeom prst="rect">
            <a:avLst/>
          </a:prstGeom>
        </p:spPr>
      </p:pic>
      <p:pic>
        <p:nvPicPr>
          <p:cNvPr id="90" name="Picture 8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87374" y="5804166"/>
            <a:ext cx="339475" cy="182245"/>
          </a:xfrm>
          <a:prstGeom prst="rect">
            <a:avLst/>
          </a:prstGeom>
        </p:spPr>
      </p:pic>
      <p:pic>
        <p:nvPicPr>
          <p:cNvPr id="91" name="Picture 9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3319" y="5681263"/>
            <a:ext cx="405669" cy="405669"/>
          </a:xfrm>
          <a:prstGeom prst="rect">
            <a:avLst/>
          </a:prstGeom>
        </p:spPr>
      </p:pic>
      <p:pic>
        <p:nvPicPr>
          <p:cNvPr id="93" name="Picture 92"/>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3193939" y="2941886"/>
            <a:ext cx="652746" cy="217705"/>
          </a:xfrm>
          <a:prstGeom prst="rect">
            <a:avLst/>
          </a:prstGeom>
        </p:spPr>
      </p:pic>
      <p:pic>
        <p:nvPicPr>
          <p:cNvPr id="98" name="Picture 9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8407" y="2590358"/>
            <a:ext cx="797894" cy="265965"/>
          </a:xfrm>
          <a:prstGeom prst="rect">
            <a:avLst/>
          </a:prstGeom>
        </p:spPr>
      </p:pic>
      <p:pic>
        <p:nvPicPr>
          <p:cNvPr id="100" name="Picture 99" descr="Crear un cluster con MariaDB Galera Cluster"/>
          <p:cNvPicPr>
            <a:picLocks noChangeAspect="1"/>
          </p:cNvPicPr>
          <p:nvPr/>
        </p:nvPicPr>
        <p:blipFill>
          <a:blip r:embed="rId10"/>
          <a:stretch>
            <a:fillRect/>
          </a:stretch>
        </p:blipFill>
        <p:spPr>
          <a:xfrm>
            <a:off x="1191822" y="2735683"/>
            <a:ext cx="505285" cy="379990"/>
          </a:xfrm>
          <a:prstGeom prst="rect">
            <a:avLst/>
          </a:prstGeom>
        </p:spPr>
      </p:pic>
      <p:sp>
        <p:nvSpPr>
          <p:cNvPr id="6" name="Rectangle 5"/>
          <p:cNvSpPr/>
          <p:nvPr/>
        </p:nvSpPr>
        <p:spPr>
          <a:xfrm>
            <a:off x="7830404" y="5111005"/>
            <a:ext cx="1159424" cy="303288"/>
          </a:xfrm>
          <a:prstGeom prst="rect">
            <a:avLst/>
          </a:prstGeom>
        </p:spPr>
        <p:txBody>
          <a:bodyPr wrap="square">
            <a:spAutoFit/>
          </a:bodyPr>
          <a:lstStyle/>
          <a:p>
            <a:pPr algn="ctr" defTabSz="914060">
              <a:defRPr/>
            </a:pPr>
            <a:r>
              <a:rPr lang="en-US" sz="1371"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Cloud-born</a:t>
            </a:r>
          </a:p>
        </p:txBody>
      </p:sp>
      <p:sp>
        <p:nvSpPr>
          <p:cNvPr id="83" name="Rectangle 82"/>
          <p:cNvSpPr/>
          <p:nvPr/>
        </p:nvSpPr>
        <p:spPr>
          <a:xfrm>
            <a:off x="9145972" y="5111005"/>
            <a:ext cx="1204530" cy="303288"/>
          </a:xfrm>
          <a:prstGeom prst="rect">
            <a:avLst/>
          </a:prstGeom>
        </p:spPr>
        <p:txBody>
          <a:bodyPr wrap="square">
            <a:spAutoFit/>
          </a:bodyPr>
          <a:lstStyle/>
          <a:p>
            <a:pPr algn="ctr" defTabSz="914060">
              <a:defRPr/>
            </a:pPr>
            <a:r>
              <a:rPr lang="en-US" sz="1371"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LOB</a:t>
            </a:r>
          </a:p>
        </p:txBody>
      </p:sp>
      <p:sp>
        <p:nvSpPr>
          <p:cNvPr id="84" name="Rectangle 83"/>
          <p:cNvSpPr/>
          <p:nvPr/>
        </p:nvSpPr>
        <p:spPr>
          <a:xfrm>
            <a:off x="773567" y="5104811"/>
            <a:ext cx="3148068" cy="303288"/>
          </a:xfrm>
          <a:prstGeom prst="rect">
            <a:avLst/>
          </a:prstGeom>
        </p:spPr>
        <p:txBody>
          <a:bodyPr wrap="square">
            <a:spAutoFit/>
          </a:bodyPr>
          <a:lstStyle/>
          <a:p>
            <a:pPr algn="ctr" defTabSz="914060">
              <a:defRPr/>
            </a:pPr>
            <a:r>
              <a:rPr lang="en-US" sz="1371"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Dev/Test, Production and Lift &amp; Shift</a:t>
            </a:r>
          </a:p>
        </p:txBody>
      </p:sp>
      <p:sp>
        <p:nvSpPr>
          <p:cNvPr id="97" name="Rectangle 96"/>
          <p:cNvSpPr/>
          <p:nvPr/>
        </p:nvSpPr>
        <p:spPr>
          <a:xfrm>
            <a:off x="3905231" y="5098790"/>
            <a:ext cx="2064601" cy="303288"/>
          </a:xfrm>
          <a:prstGeom prst="rect">
            <a:avLst/>
          </a:prstGeom>
        </p:spPr>
        <p:txBody>
          <a:bodyPr wrap="square">
            <a:spAutoFit/>
          </a:bodyPr>
          <a:lstStyle/>
          <a:p>
            <a:pPr algn="ctr" defTabSz="914060">
              <a:defRPr/>
            </a:pPr>
            <a:r>
              <a:rPr lang="en-US" sz="1371"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Docker, incl. via DC/OS</a:t>
            </a:r>
          </a:p>
        </p:txBody>
      </p:sp>
      <p:sp>
        <p:nvSpPr>
          <p:cNvPr id="99" name="Title 5"/>
          <p:cNvSpPr txBox="1">
            <a:spLocks/>
          </p:cNvSpPr>
          <p:nvPr/>
        </p:nvSpPr>
        <p:spPr>
          <a:xfrm>
            <a:off x="272926" y="221852"/>
            <a:ext cx="11647846" cy="898921"/>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3330" eaLnBrk="0" hangingPunct="0">
              <a:defRPr/>
            </a:pPr>
            <a:r>
              <a:rPr lang="en-US" sz="4000" spc="-58" dirty="0">
                <a:solidFill>
                  <a:srgbClr val="505050"/>
                </a:solidFill>
                <a:latin typeface="Segoe UI Light" pitchFamily="34" charset="0"/>
                <a:ea typeface="Segoe UI" pitchFamily="34" charset="0"/>
              </a:rPr>
              <a:t>Azure Open Source Data Platform</a:t>
            </a:r>
          </a:p>
        </p:txBody>
      </p:sp>
      <p:grpSp>
        <p:nvGrpSpPr>
          <p:cNvPr id="77" name="Group 76"/>
          <p:cNvGrpSpPr/>
          <p:nvPr/>
        </p:nvGrpSpPr>
        <p:grpSpPr>
          <a:xfrm>
            <a:off x="6573426" y="2269771"/>
            <a:ext cx="4847350" cy="2414118"/>
            <a:chOff x="1197031" y="3638102"/>
            <a:chExt cx="3247507" cy="1679170"/>
          </a:xfrm>
        </p:grpSpPr>
        <p:grpSp>
          <p:nvGrpSpPr>
            <p:cNvPr id="78" name="Group 77"/>
            <p:cNvGrpSpPr/>
            <p:nvPr/>
          </p:nvGrpSpPr>
          <p:grpSpPr>
            <a:xfrm>
              <a:off x="1197031" y="3638102"/>
              <a:ext cx="1064029" cy="1679170"/>
              <a:chOff x="1205346" y="4039982"/>
              <a:chExt cx="1064029" cy="1679170"/>
            </a:xfrm>
          </p:grpSpPr>
          <p:sp>
            <p:nvSpPr>
              <p:cNvPr id="108" name="Rectangle 107"/>
              <p:cNvSpPr/>
              <p:nvPr/>
            </p:nvSpPr>
            <p:spPr>
              <a:xfrm>
                <a:off x="1205346" y="4039982"/>
                <a:ext cx="1064029" cy="16791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1371" kern="0" dirty="0">
                    <a:solidFill>
                      <a:prstClr val="white"/>
                    </a:solidFill>
                    <a:latin typeface="Segoe UI" panose="020B0502040204020203" pitchFamily="34" charset="0"/>
                    <a:ea typeface="Segoe UI" panose="020B0502040204020203" pitchFamily="34" charset="0"/>
                    <a:cs typeface="Segoe UI" panose="020B0502040204020203" pitchFamily="34" charset="0"/>
                  </a:rPr>
                  <a:t>Relational</a:t>
                </a:r>
              </a:p>
            </p:txBody>
          </p:sp>
          <p:sp>
            <p:nvSpPr>
              <p:cNvPr id="110" name="Rectangle 109"/>
              <p:cNvSpPr/>
              <p:nvPr/>
            </p:nvSpPr>
            <p:spPr>
              <a:xfrm>
                <a:off x="1280160" y="4329099"/>
                <a:ext cx="914400" cy="985862"/>
              </a:xfrm>
              <a:prstGeom prst="rect">
                <a:avLst/>
              </a:prstGeom>
              <a:solidFill>
                <a:srgbClr val="0070C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Azure SQL Database including revamped client driver support for PHP, Node.js, Java, Linux ODBC and more</a:t>
                </a:r>
              </a:p>
            </p:txBody>
          </p:sp>
        </p:grpSp>
        <p:grpSp>
          <p:nvGrpSpPr>
            <p:cNvPr id="79" name="Group 78"/>
            <p:cNvGrpSpPr/>
            <p:nvPr/>
          </p:nvGrpSpPr>
          <p:grpSpPr>
            <a:xfrm>
              <a:off x="2355273" y="3638102"/>
              <a:ext cx="997526" cy="1679169"/>
              <a:chOff x="2363588" y="4039982"/>
              <a:chExt cx="997526" cy="1679169"/>
            </a:xfrm>
          </p:grpSpPr>
          <p:sp>
            <p:nvSpPr>
              <p:cNvPr id="105" name="Rectangle 104"/>
              <p:cNvSpPr/>
              <p:nvPr/>
            </p:nvSpPr>
            <p:spPr>
              <a:xfrm>
                <a:off x="2363588" y="4039982"/>
                <a:ext cx="997526" cy="16791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1371" kern="0" dirty="0">
                    <a:solidFill>
                      <a:prstClr val="white"/>
                    </a:solidFill>
                    <a:latin typeface="Segoe UI" panose="020B0502040204020203" pitchFamily="34" charset="0"/>
                    <a:ea typeface="Segoe UI" panose="020B0502040204020203" pitchFamily="34" charset="0"/>
                    <a:cs typeface="Segoe UI" panose="020B0502040204020203" pitchFamily="34" charset="0"/>
                  </a:rPr>
                  <a:t>NoSQL &amp; Cache</a:t>
                </a:r>
              </a:p>
            </p:txBody>
          </p:sp>
          <p:sp>
            <p:nvSpPr>
              <p:cNvPr id="107" name="Rectangle 106"/>
              <p:cNvSpPr/>
              <p:nvPr/>
            </p:nvSpPr>
            <p:spPr>
              <a:xfrm>
                <a:off x="2400993" y="4329099"/>
                <a:ext cx="914400" cy="9858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Azure </a:t>
                </a:r>
                <a:r>
                  <a:rPr lang="en-US" sz="882" kern="0" dirty="0" err="1">
                    <a:solidFill>
                      <a:prstClr val="white"/>
                    </a:solidFill>
                    <a:latin typeface="Segoe UI" panose="020B0502040204020203" pitchFamily="34" charset="0"/>
                    <a:ea typeface="Segoe UI" panose="020B0502040204020203" pitchFamily="34" charset="0"/>
                    <a:cs typeface="Segoe UI" panose="020B0502040204020203" pitchFamily="34" charset="0"/>
                  </a:rPr>
                  <a:t>DocumentDB</a:t>
                </a: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 including native MongoDB wire protocol support, and </a:t>
                </a:r>
                <a:r>
                  <a:rPr lang="en-US" sz="882" kern="0" dirty="0" err="1">
                    <a:solidFill>
                      <a:prstClr val="white"/>
                    </a:solidFill>
                    <a:latin typeface="Segoe UI" panose="020B0502040204020203" pitchFamily="34" charset="0"/>
                    <a:ea typeface="Segoe UI" panose="020B0502040204020203" pitchFamily="34" charset="0"/>
                    <a:cs typeface="Segoe UI" panose="020B0502040204020203" pitchFamily="34" charset="0"/>
                  </a:rPr>
                  <a:t>Redis</a:t>
                </a: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 Cache</a:t>
                </a:r>
              </a:p>
            </p:txBody>
          </p:sp>
        </p:grpSp>
        <p:grpSp>
          <p:nvGrpSpPr>
            <p:cNvPr id="80" name="Group 79"/>
            <p:cNvGrpSpPr/>
            <p:nvPr/>
          </p:nvGrpSpPr>
          <p:grpSpPr>
            <a:xfrm>
              <a:off x="3447012" y="3638102"/>
              <a:ext cx="997526" cy="1679168"/>
              <a:chOff x="3455327" y="4039982"/>
              <a:chExt cx="997526" cy="1679168"/>
            </a:xfrm>
          </p:grpSpPr>
          <p:sp>
            <p:nvSpPr>
              <p:cNvPr id="82" name="Rectangle 81"/>
              <p:cNvSpPr/>
              <p:nvPr/>
            </p:nvSpPr>
            <p:spPr>
              <a:xfrm>
                <a:off x="3455327" y="4039982"/>
                <a:ext cx="997526"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1371" kern="0" dirty="0">
                    <a:solidFill>
                      <a:prstClr val="white"/>
                    </a:solidFill>
                    <a:latin typeface="Segoe UI" panose="020B0502040204020203" pitchFamily="34" charset="0"/>
                    <a:ea typeface="Segoe UI" panose="020B0502040204020203" pitchFamily="34" charset="0"/>
                    <a:cs typeface="Segoe UI" panose="020B0502040204020203" pitchFamily="34" charset="0"/>
                  </a:rPr>
                  <a:t>Big Data</a:t>
                </a:r>
              </a:p>
            </p:txBody>
          </p:sp>
          <p:sp>
            <p:nvSpPr>
              <p:cNvPr id="104" name="Rectangle 103"/>
              <p:cNvSpPr/>
              <p:nvPr/>
            </p:nvSpPr>
            <p:spPr>
              <a:xfrm>
                <a:off x="3496890" y="4329099"/>
                <a:ext cx="914400" cy="9858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60">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Azure HDInsight – full Hadoop solution available as a service on Windows and Linux</a:t>
                </a:r>
              </a:p>
            </p:txBody>
          </p:sp>
        </p:grpSp>
      </p:grpSp>
      <p:pic>
        <p:nvPicPr>
          <p:cNvPr id="115" name="Picture 114">
            <a:hlinkClick r:id="rId11"/>
          </p:cNvPr>
          <p:cNvPicPr>
            <a:picLocks noChangeAspect="1"/>
          </p:cNvPicPr>
          <p:nvPr/>
        </p:nvPicPr>
        <p:blipFill>
          <a:blip r:embed="rId12"/>
          <a:stretch>
            <a:fillRect/>
          </a:stretch>
        </p:blipFill>
        <p:spPr>
          <a:xfrm>
            <a:off x="4834519" y="2959599"/>
            <a:ext cx="739646" cy="302897"/>
          </a:xfrm>
          <a:prstGeom prst="rect">
            <a:avLst/>
          </a:prstGeom>
        </p:spPr>
      </p:pic>
      <p:pic>
        <p:nvPicPr>
          <p:cNvPr id="116" name="Picture 115">
            <a:hlinkClick r:id="rId13"/>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63587" y="3383624"/>
            <a:ext cx="667655" cy="253528"/>
          </a:xfrm>
          <a:prstGeom prst="rect">
            <a:avLst/>
          </a:prstGeom>
        </p:spPr>
      </p:pic>
      <p:pic>
        <p:nvPicPr>
          <p:cNvPr id="117" name="Picture 116">
            <a:hlinkClick r:id="rId15"/>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814647" y="2717754"/>
            <a:ext cx="779391" cy="155378"/>
          </a:xfrm>
          <a:prstGeom prst="rect">
            <a:avLst/>
          </a:prstGeom>
        </p:spPr>
      </p:pic>
      <p:pic>
        <p:nvPicPr>
          <p:cNvPr id="118" name="Picture 117">
            <a:hlinkClick r:id="rId17"/>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991071" y="3454194"/>
            <a:ext cx="979332" cy="225737"/>
          </a:xfrm>
          <a:prstGeom prst="rect">
            <a:avLst/>
          </a:prstGeom>
        </p:spPr>
      </p:pic>
      <p:pic>
        <p:nvPicPr>
          <p:cNvPr id="119" name="Picture 118">
            <a:hlinkClick r:id="rId19"/>
          </p:cNvPr>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77217" y="3139319"/>
            <a:ext cx="1192118" cy="277720"/>
          </a:xfrm>
          <a:prstGeom prst="rect">
            <a:avLst/>
          </a:prstGeom>
        </p:spPr>
      </p:pic>
      <p:pic>
        <p:nvPicPr>
          <p:cNvPr id="120" name="Picture 119" descr="Can't install Orchard CMS using Web Platfor Installer 4.0 - failed ..."/>
          <p:cNvPicPr>
            <a:picLocks noChangeAspect="1"/>
          </p:cNvPicPr>
          <p:nvPr/>
        </p:nvPicPr>
        <p:blipFill>
          <a:blip r:embed="rId21"/>
          <a:stretch>
            <a:fillRect/>
          </a:stretch>
        </p:blipFill>
        <p:spPr>
          <a:xfrm>
            <a:off x="7086671" y="3867938"/>
            <a:ext cx="562486" cy="562486"/>
          </a:xfrm>
          <a:prstGeom prst="rect">
            <a:avLst/>
          </a:prstGeom>
        </p:spPr>
      </p:pic>
      <p:pic>
        <p:nvPicPr>
          <p:cNvPr id="1026" name="Picture 2" descr="http://blog.sysfore.com/wp-content/uploads/2014/12/DocumentDB.png"/>
          <p:cNvPicPr>
            <a:picLocks noChangeAspect="1" noChangeArrowheads="1"/>
          </p:cNvPicPr>
          <p:nvPr/>
        </p:nvPicPr>
        <p:blipFill>
          <a:blip r:embed="rId22" cstate="print">
            <a:biLevel thresh="25000"/>
            <a:extLst>
              <a:ext uri="{BEBA8EAE-BF5A-486C-A8C5-ECC9F3942E4B}">
                <a14:imgProps xmlns:a14="http://schemas.microsoft.com/office/drawing/2010/main">
                  <a14:imgLayer r:embed="rId2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425333" y="3886179"/>
            <a:ext cx="535856" cy="5358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articles.rvncerr.org/how-to-chose-an-in-memory-nosql-solution-performance-measuring/logo/azure.png"/>
          <p:cNvPicPr>
            <a:picLocks noChangeAspect="1" noChangeArrowheads="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9101816" y="3867938"/>
            <a:ext cx="594616" cy="5946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blog.sysfore.com/wp-content/uploads/2014/12/HDInsight.png"/>
          <p:cNvPicPr>
            <a:picLocks noChangeAspect="1" noChangeArrowheads="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10308179" y="3764362"/>
            <a:ext cx="767029" cy="767029"/>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descr="Dosya:Tux.svg"/>
          <p:cNvPicPr>
            <a:picLocks noChangeAspect="1"/>
          </p:cNvPicPr>
          <p:nvPr/>
        </p:nvPicPr>
        <p:blipFill>
          <a:blip r:embed="rId26"/>
          <a:stretch>
            <a:fillRect/>
          </a:stretch>
        </p:blipFill>
        <p:spPr>
          <a:xfrm>
            <a:off x="7321564" y="5665036"/>
            <a:ext cx="390837" cy="460503"/>
          </a:xfrm>
          <a:prstGeom prst="rect">
            <a:avLst/>
          </a:prstGeom>
        </p:spPr>
      </p:pic>
      <p:pic>
        <p:nvPicPr>
          <p:cNvPr id="1034" name="Picture 10" descr="https://s3.amazonaws.com/awsmp-logos/Bitnami_logo.png"/>
          <p:cNvPicPr>
            <a:picLocks noChangeAspect="1" noChangeArrowheads="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72972" y="3252728"/>
            <a:ext cx="826969" cy="28459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pbs.twimg.com/profile_images/502171183144378368/ASOhU5xJ.png"/>
          <p:cNvPicPr>
            <a:picLocks noChangeAspect="1" noChangeArrowheads="1"/>
          </p:cNvPicPr>
          <p:nvPr/>
        </p:nvPicPr>
        <p:blipFill>
          <a:blip r:embed="rId28"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1984129" y="2738344"/>
            <a:ext cx="375082" cy="37508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005589" y="5643361"/>
            <a:ext cx="3135374" cy="549954"/>
            <a:chOff x="2504911" y="5643361"/>
            <a:chExt cx="3135374" cy="549954"/>
          </a:xfrm>
        </p:grpSpPr>
        <p:pic>
          <p:nvPicPr>
            <p:cNvPr id="34" name="Picture 33"/>
            <p:cNvPicPr>
              <a:picLocks noChangeAspect="1"/>
            </p:cNvPicPr>
            <p:nvPr/>
          </p:nvPicPr>
          <p:blipFill>
            <a:blip r:embed="rId29"/>
            <a:stretch>
              <a:fillRect/>
            </a:stretch>
          </p:blipFill>
          <p:spPr>
            <a:xfrm>
              <a:off x="2504911" y="5643361"/>
              <a:ext cx="2473203" cy="549954"/>
            </a:xfrm>
            <a:prstGeom prst="rect">
              <a:avLst/>
            </a:prstGeom>
          </p:spPr>
        </p:pic>
        <p:pic>
          <p:nvPicPr>
            <p:cNvPr id="122" name="Picture 121"/>
            <p:cNvPicPr>
              <a:picLocks noChangeAspect="1"/>
            </p:cNvPicPr>
            <p:nvPr/>
          </p:nvPicPr>
          <p:blipFill>
            <a:blip r:embed="rId30">
              <a:clrChange>
                <a:clrFrom>
                  <a:srgbClr val="FFFFFF"/>
                </a:clrFrom>
                <a:clrTo>
                  <a:srgbClr val="FFFFFF">
                    <a:alpha val="0"/>
                  </a:srgbClr>
                </a:clrTo>
              </a:clrChange>
            </a:blip>
            <a:stretch>
              <a:fillRect/>
            </a:stretch>
          </p:blipFill>
          <p:spPr>
            <a:xfrm>
              <a:off x="5057181" y="5781301"/>
              <a:ext cx="583104" cy="235466"/>
            </a:xfrm>
            <a:prstGeom prst="rect">
              <a:avLst/>
            </a:prstGeom>
          </p:spPr>
        </p:pic>
      </p:grpSp>
    </p:spTree>
    <p:extLst>
      <p:ext uri="{BB962C8B-B14F-4D97-AF65-F5344CB8AC3E}">
        <p14:creationId xmlns:p14="http://schemas.microsoft.com/office/powerpoint/2010/main" val="964474645"/>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1521" y="3824434"/>
            <a:ext cx="2095203" cy="742844"/>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7929" y="5887642"/>
            <a:ext cx="1863006" cy="480459"/>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4041" y="5750094"/>
            <a:ext cx="656849" cy="656849"/>
          </a:xfrm>
          <a:prstGeom prst="rect">
            <a:avLst/>
          </a:prstGeom>
        </p:spPr>
      </p:pic>
      <p:pic>
        <p:nvPicPr>
          <p:cNvPr id="19" name="Picture 18"/>
          <p:cNvPicPr>
            <a:picLocks noChangeAspect="1"/>
          </p:cNvPicPr>
          <p:nvPr/>
        </p:nvPicPr>
        <p:blipFill rotWithShape="1">
          <a:blip r:embed="rId6">
            <a:extLst>
              <a:ext uri="{28A0092B-C50C-407E-A947-70E740481C1C}">
                <a14:useLocalDpi xmlns:a14="http://schemas.microsoft.com/office/drawing/2010/main" val="0"/>
              </a:ext>
            </a:extLst>
          </a:blip>
          <a:srcRect t="37230" b="39301"/>
          <a:stretch/>
        </p:blipFill>
        <p:spPr>
          <a:xfrm>
            <a:off x="8758356" y="1466282"/>
            <a:ext cx="3099533" cy="727415"/>
          </a:xfrm>
          <a:prstGeom prst="rect">
            <a:avLst/>
          </a:prstGeom>
        </p:spPr>
      </p:pic>
      <p:sp>
        <p:nvSpPr>
          <p:cNvPr id="24" name="Title 23"/>
          <p:cNvSpPr>
            <a:spLocks noGrp="1"/>
          </p:cNvSpPr>
          <p:nvPr>
            <p:ph type="title"/>
          </p:nvPr>
        </p:nvSpPr>
        <p:spPr>
          <a:xfrm>
            <a:off x="166350" y="92997"/>
            <a:ext cx="11424439" cy="1180632"/>
          </a:xfrm>
        </p:spPr>
        <p:txBody>
          <a:bodyPr>
            <a:normAutofit fontScale="90000"/>
          </a:bodyPr>
          <a:lstStyle/>
          <a:p>
            <a:r>
              <a:rPr lang="en-US" sz="4400" spc="-58" dirty="0">
                <a:latin typeface="Segoe UI Light" pitchFamily="34" charset="0"/>
                <a:ea typeface="Segoe UI" pitchFamily="34" charset="0"/>
                <a:cs typeface="Segoe UI" pitchFamily="34" charset="0"/>
              </a:rPr>
              <a:t>Open Source on Azure Customers</a:t>
            </a:r>
            <a:br>
              <a:rPr lang="en-US" sz="5399" dirty="0"/>
            </a:br>
            <a:r>
              <a:rPr lang="en-US" sz="3039" dirty="0">
                <a:solidFill>
                  <a:srgbClr val="0070C0"/>
                </a:solidFill>
              </a:rPr>
              <a:t>More customer stories at customers.microsoft.com! </a:t>
            </a:r>
          </a:p>
        </p:txBody>
      </p:sp>
      <p:grpSp>
        <p:nvGrpSpPr>
          <p:cNvPr id="28" name="Group 27"/>
          <p:cNvGrpSpPr/>
          <p:nvPr/>
        </p:nvGrpSpPr>
        <p:grpSpPr>
          <a:xfrm>
            <a:off x="535895" y="5082073"/>
            <a:ext cx="2138881" cy="454206"/>
            <a:chOff x="9439598" y="331850"/>
            <a:chExt cx="2514600" cy="594360"/>
          </a:xfrm>
        </p:grpSpPr>
        <p:sp>
          <p:nvSpPr>
            <p:cNvPr id="27" name="Rectangle 26"/>
            <p:cNvSpPr/>
            <p:nvPr/>
          </p:nvSpPr>
          <p:spPr bwMode="auto">
            <a:xfrm>
              <a:off x="9439598" y="331850"/>
              <a:ext cx="2514600" cy="5943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6894" y="419350"/>
              <a:ext cx="2305050" cy="428625"/>
            </a:xfrm>
            <a:prstGeom prst="rect">
              <a:avLst/>
            </a:prstGeom>
          </p:spPr>
        </p:pic>
      </p:grpSp>
      <p:pic>
        <p:nvPicPr>
          <p:cNvPr id="37" name="Picture 36"/>
          <p:cNvPicPr>
            <a:picLocks noChangeAspect="1"/>
          </p:cNvPicPr>
          <p:nvPr/>
        </p:nvPicPr>
        <p:blipFill>
          <a:blip r:embed="rId8"/>
          <a:stretch>
            <a:fillRect/>
          </a:stretch>
        </p:blipFill>
        <p:spPr>
          <a:xfrm>
            <a:off x="7665984" y="5887642"/>
            <a:ext cx="2071187" cy="444104"/>
          </a:xfrm>
          <a:prstGeom prst="rect">
            <a:avLst/>
          </a:prstGeom>
        </p:spPr>
      </p:pic>
      <p:pic>
        <p:nvPicPr>
          <p:cNvPr id="38" name="Picture 37"/>
          <p:cNvPicPr>
            <a:picLocks noChangeAspect="1"/>
          </p:cNvPicPr>
          <p:nvPr/>
        </p:nvPicPr>
        <p:blipFill>
          <a:blip r:embed="rId9"/>
          <a:stretch>
            <a:fillRect/>
          </a:stretch>
        </p:blipFill>
        <p:spPr>
          <a:xfrm>
            <a:off x="9816840" y="2324214"/>
            <a:ext cx="1950159" cy="487540"/>
          </a:xfrm>
          <a:prstGeom prst="rect">
            <a:avLst/>
          </a:prstGeom>
        </p:spPr>
      </p:pic>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97789" y="2737723"/>
            <a:ext cx="1406862" cy="612399"/>
          </a:xfrm>
          <a:prstGeom prst="rect">
            <a:avLst/>
          </a:prstGeom>
        </p:spPr>
      </p:pic>
      <p:pic>
        <p:nvPicPr>
          <p:cNvPr id="40" name="Picture 39"/>
          <p:cNvPicPr>
            <a:picLocks noChangeAspect="1"/>
          </p:cNvPicPr>
          <p:nvPr/>
        </p:nvPicPr>
        <p:blipFill>
          <a:blip r:embed="rId11"/>
          <a:stretch>
            <a:fillRect/>
          </a:stretch>
        </p:blipFill>
        <p:spPr>
          <a:xfrm>
            <a:off x="3350906" y="4139122"/>
            <a:ext cx="1651402" cy="745960"/>
          </a:xfrm>
          <a:prstGeom prst="rect">
            <a:avLst/>
          </a:prstGeom>
        </p:spPr>
      </p:pic>
      <p:pic>
        <p:nvPicPr>
          <p:cNvPr id="42" name="Picture 41"/>
          <p:cNvPicPr>
            <a:picLocks noChangeAspect="1"/>
          </p:cNvPicPr>
          <p:nvPr/>
        </p:nvPicPr>
        <p:blipFill rotWithShape="1">
          <a:blip r:embed="rId12" cstate="print">
            <a:extLst>
              <a:ext uri="{28A0092B-C50C-407E-A947-70E740481C1C}">
                <a14:useLocalDpi xmlns:a14="http://schemas.microsoft.com/office/drawing/2010/main" val="0"/>
              </a:ext>
            </a:extLst>
          </a:blip>
          <a:srcRect t="38457" b="37842"/>
          <a:stretch/>
        </p:blipFill>
        <p:spPr>
          <a:xfrm>
            <a:off x="369949" y="1631165"/>
            <a:ext cx="1939443" cy="459666"/>
          </a:xfrm>
          <a:prstGeom prst="rect">
            <a:avLst/>
          </a:prstGeom>
        </p:spPr>
      </p:pic>
      <p:pic>
        <p:nvPicPr>
          <p:cNvPr id="43" name="Picture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666739" y="1695254"/>
            <a:ext cx="2091617" cy="315741"/>
          </a:xfrm>
          <a:prstGeom prst="rect">
            <a:avLst/>
          </a:prstGeom>
        </p:spPr>
      </p:pic>
      <p:pic>
        <p:nvPicPr>
          <p:cNvPr id="44" name="Picture 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908" y="4706600"/>
            <a:ext cx="1996185" cy="940452"/>
          </a:xfrm>
          <a:prstGeom prst="rect">
            <a:avLst/>
          </a:prstGeom>
        </p:spPr>
      </p:pic>
      <p:pic>
        <p:nvPicPr>
          <p:cNvPr id="49" name="Picture 4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5895" y="3653122"/>
            <a:ext cx="2595046" cy="1170059"/>
          </a:xfrm>
          <a:prstGeom prst="rect">
            <a:avLst/>
          </a:prstGeom>
        </p:spPr>
      </p:pic>
      <p:pic>
        <p:nvPicPr>
          <p:cNvPr id="6" name="Picture 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493257" y="5816217"/>
            <a:ext cx="817197" cy="468710"/>
          </a:xfrm>
          <a:prstGeom prst="rect">
            <a:avLst/>
          </a:prstGeom>
        </p:spPr>
      </p:pic>
      <p:pic>
        <p:nvPicPr>
          <p:cNvPr id="9" name="Picture 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606982" y="1486568"/>
            <a:ext cx="1778498" cy="762717"/>
          </a:xfrm>
          <a:prstGeom prst="rect">
            <a:avLst/>
          </a:prstGeom>
        </p:spPr>
      </p:pic>
      <p:pic>
        <p:nvPicPr>
          <p:cNvPr id="13" name="Picture 1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371890" y="2261565"/>
            <a:ext cx="1192448" cy="527555"/>
          </a:xfrm>
          <a:prstGeom prst="rect">
            <a:avLst/>
          </a:prstGeom>
        </p:spPr>
      </p:pic>
      <p:pic>
        <p:nvPicPr>
          <p:cNvPr id="15" name="Picture 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25216" y="5833099"/>
            <a:ext cx="1046458" cy="518119"/>
          </a:xfrm>
          <a:prstGeom prst="rect">
            <a:avLst/>
          </a:prstGeom>
        </p:spPr>
      </p:pic>
      <p:pic>
        <p:nvPicPr>
          <p:cNvPr id="16" name="Picture 1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673047" y="3074452"/>
            <a:ext cx="1964211" cy="431385"/>
          </a:xfrm>
          <a:prstGeom prst="rect">
            <a:avLst/>
          </a:prstGeom>
        </p:spPr>
      </p:pic>
      <p:pic>
        <p:nvPicPr>
          <p:cNvPr id="18" name="Picture 1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8720127" y="3204931"/>
            <a:ext cx="237311" cy="103400"/>
          </a:xfrm>
          <a:prstGeom prst="rect">
            <a:avLst/>
          </a:prstGeom>
        </p:spPr>
      </p:pic>
      <p:pic>
        <p:nvPicPr>
          <p:cNvPr id="20" name="Picture 1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910160" y="5462375"/>
            <a:ext cx="2052195" cy="616144"/>
          </a:xfrm>
          <a:prstGeom prst="rect">
            <a:avLst/>
          </a:prstGeom>
        </p:spPr>
      </p:pic>
      <p:pic>
        <p:nvPicPr>
          <p:cNvPr id="22" name="Picture 21"/>
          <p:cNvPicPr>
            <a:picLocks noChangeAspect="1"/>
          </p:cNvPicPr>
          <p:nvPr/>
        </p:nvPicPr>
        <p:blipFill rotWithShape="1">
          <a:blip r:embed="rId23" cstate="print">
            <a:extLst>
              <a:ext uri="{28A0092B-C50C-407E-A947-70E740481C1C}">
                <a14:useLocalDpi xmlns:a14="http://schemas.microsoft.com/office/drawing/2010/main" val="0"/>
              </a:ext>
            </a:extLst>
          </a:blip>
          <a:srcRect l="-114" t="28868" b="30752"/>
          <a:stretch/>
        </p:blipFill>
        <p:spPr>
          <a:xfrm>
            <a:off x="420100" y="2291539"/>
            <a:ext cx="1896716" cy="765013"/>
          </a:xfrm>
          <a:prstGeom prst="rect">
            <a:avLst/>
          </a:prstGeom>
        </p:spPr>
      </p:pic>
      <p:pic>
        <p:nvPicPr>
          <p:cNvPr id="31" name="Picture 3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856898" y="3079182"/>
            <a:ext cx="877873" cy="877873"/>
          </a:xfrm>
          <a:prstGeom prst="rect">
            <a:avLst/>
          </a:prstGeom>
        </p:spPr>
      </p:pic>
      <p:pic>
        <p:nvPicPr>
          <p:cNvPr id="2" name="Picture 1"/>
          <p:cNvPicPr>
            <a:picLocks noChangeAspect="1"/>
          </p:cNvPicPr>
          <p:nvPr/>
        </p:nvPicPr>
        <p:blipFill>
          <a:blip r:embed="rId25"/>
          <a:stretch>
            <a:fillRect/>
          </a:stretch>
        </p:blipFill>
        <p:spPr>
          <a:xfrm>
            <a:off x="3220703" y="3256616"/>
            <a:ext cx="1513815" cy="612640"/>
          </a:xfrm>
          <a:prstGeom prst="rect">
            <a:avLst/>
          </a:prstGeom>
        </p:spPr>
      </p:pic>
      <p:pic>
        <p:nvPicPr>
          <p:cNvPr id="4" name="Picture 3"/>
          <p:cNvPicPr>
            <a:picLocks noChangeAspect="1"/>
          </p:cNvPicPr>
          <p:nvPr/>
        </p:nvPicPr>
        <p:blipFill>
          <a:blip r:embed="rId26"/>
          <a:stretch>
            <a:fillRect/>
          </a:stretch>
        </p:blipFill>
        <p:spPr>
          <a:xfrm>
            <a:off x="2596553" y="2321945"/>
            <a:ext cx="1374091" cy="751220"/>
          </a:xfrm>
          <a:prstGeom prst="rect">
            <a:avLst/>
          </a:prstGeom>
        </p:spPr>
      </p:pic>
      <p:pic>
        <p:nvPicPr>
          <p:cNvPr id="11" name="Picture 10"/>
          <p:cNvPicPr>
            <a:picLocks noChangeAspect="1"/>
          </p:cNvPicPr>
          <p:nvPr/>
        </p:nvPicPr>
        <p:blipFill>
          <a:blip r:embed="rId27"/>
          <a:stretch>
            <a:fillRect/>
          </a:stretch>
        </p:blipFill>
        <p:spPr>
          <a:xfrm>
            <a:off x="6130611" y="2219879"/>
            <a:ext cx="1830134" cy="622623"/>
          </a:xfrm>
          <a:prstGeom prst="rect">
            <a:avLst/>
          </a:prstGeom>
        </p:spPr>
      </p:pic>
      <p:pic>
        <p:nvPicPr>
          <p:cNvPr id="12" name="Picture 11"/>
          <p:cNvPicPr>
            <a:picLocks noChangeAspect="1"/>
          </p:cNvPicPr>
          <p:nvPr/>
        </p:nvPicPr>
        <p:blipFill>
          <a:blip r:embed="rId28"/>
          <a:stretch>
            <a:fillRect/>
          </a:stretch>
        </p:blipFill>
        <p:spPr>
          <a:xfrm>
            <a:off x="5025495" y="4971583"/>
            <a:ext cx="1677130" cy="678838"/>
          </a:xfrm>
          <a:prstGeom prst="rect">
            <a:avLst/>
          </a:prstGeom>
        </p:spPr>
      </p:pic>
      <p:pic>
        <p:nvPicPr>
          <p:cNvPr id="14" name="Picture 13"/>
          <p:cNvPicPr>
            <a:picLocks noChangeAspect="1"/>
          </p:cNvPicPr>
          <p:nvPr/>
        </p:nvPicPr>
        <p:blipFill>
          <a:blip r:embed="rId29"/>
          <a:stretch>
            <a:fillRect/>
          </a:stretch>
        </p:blipFill>
        <p:spPr>
          <a:xfrm>
            <a:off x="3544547" y="5816217"/>
            <a:ext cx="1721878" cy="551884"/>
          </a:xfrm>
          <a:prstGeom prst="rect">
            <a:avLst/>
          </a:prstGeom>
        </p:spPr>
      </p:pic>
      <p:pic>
        <p:nvPicPr>
          <p:cNvPr id="30" name="Picture 29"/>
          <p:cNvPicPr>
            <a:picLocks noChangeAspect="1"/>
          </p:cNvPicPr>
          <p:nvPr/>
        </p:nvPicPr>
        <p:blipFill rotWithShape="1">
          <a:blip r:embed="rId30">
            <a:extLst>
              <a:ext uri="{28A0092B-C50C-407E-A947-70E740481C1C}">
                <a14:useLocalDpi xmlns:a14="http://schemas.microsoft.com/office/drawing/2010/main" val="0"/>
              </a:ext>
            </a:extLst>
          </a:blip>
          <a:srcRect t="25143" b="29489"/>
          <a:stretch/>
        </p:blipFill>
        <p:spPr>
          <a:xfrm>
            <a:off x="5406515" y="4112444"/>
            <a:ext cx="1611663" cy="731172"/>
          </a:xfrm>
          <a:prstGeom prst="rect">
            <a:avLst/>
          </a:prstGeom>
        </p:spPr>
      </p:pic>
      <p:pic>
        <p:nvPicPr>
          <p:cNvPr id="5" name="Picture 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169854" y="2185213"/>
            <a:ext cx="1654359" cy="467637"/>
          </a:xfrm>
          <a:prstGeom prst="rect">
            <a:avLst/>
          </a:prstGeom>
        </p:spPr>
      </p:pic>
      <p:pic>
        <p:nvPicPr>
          <p:cNvPr id="10" name="Picture 9"/>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36413" y="3145906"/>
            <a:ext cx="1249284" cy="1058007"/>
          </a:xfrm>
          <a:prstGeom prst="rect">
            <a:avLst/>
          </a:prstGeom>
        </p:spPr>
      </p:pic>
      <p:pic>
        <p:nvPicPr>
          <p:cNvPr id="21" name="Picture 20" descr="University of Tokyo - Wikipedia, the free encyclopedia"/>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112120" y="3517641"/>
            <a:ext cx="1846141" cy="479997"/>
          </a:xfrm>
          <a:prstGeom prst="rect">
            <a:avLst/>
          </a:prstGeom>
        </p:spPr>
      </p:pic>
      <p:pic>
        <p:nvPicPr>
          <p:cNvPr id="25" name="Picture 24" descr="File:Virginia Tech logo.svg - Wikipedia, the free encyclopedia"/>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641590" y="4905116"/>
            <a:ext cx="2174033" cy="372303"/>
          </a:xfrm>
          <a:prstGeom prst="rect">
            <a:avLst/>
          </a:prstGeom>
        </p:spPr>
      </p:pic>
      <p:pic>
        <p:nvPicPr>
          <p:cNvPr id="29" name="Picture 28"/>
          <p:cNvPicPr>
            <a:picLocks noChangeAspect="1"/>
          </p:cNvPicPr>
          <p:nvPr/>
        </p:nvPicPr>
        <p:blipFill>
          <a:blip r:embed="rId35"/>
          <a:stretch>
            <a:fillRect/>
          </a:stretch>
        </p:blipFill>
        <p:spPr>
          <a:xfrm>
            <a:off x="3169254" y="5134886"/>
            <a:ext cx="1551600" cy="315812"/>
          </a:xfrm>
          <a:prstGeom prst="rect">
            <a:avLst/>
          </a:prstGeom>
        </p:spPr>
      </p:pic>
      <p:pic>
        <p:nvPicPr>
          <p:cNvPr id="33" name="Picture 32"/>
          <p:cNvPicPr>
            <a:picLocks noChangeAspect="1"/>
          </p:cNvPicPr>
          <p:nvPr/>
        </p:nvPicPr>
        <p:blipFill>
          <a:blip r:embed="rId36"/>
          <a:stretch>
            <a:fillRect/>
          </a:stretch>
        </p:blipFill>
        <p:spPr>
          <a:xfrm>
            <a:off x="4590651" y="1544740"/>
            <a:ext cx="1687248" cy="561293"/>
          </a:xfrm>
          <a:prstGeom prst="rect">
            <a:avLst/>
          </a:prstGeom>
        </p:spPr>
      </p:pic>
      <p:pic>
        <p:nvPicPr>
          <p:cNvPr id="34" name="Picture 33"/>
          <p:cNvPicPr>
            <a:picLocks noChangeAspect="1"/>
          </p:cNvPicPr>
          <p:nvPr/>
        </p:nvPicPr>
        <p:blipFill>
          <a:blip r:embed="rId37"/>
          <a:stretch>
            <a:fillRect/>
          </a:stretch>
        </p:blipFill>
        <p:spPr>
          <a:xfrm>
            <a:off x="7416619" y="2887108"/>
            <a:ext cx="782916" cy="842446"/>
          </a:xfrm>
          <a:prstGeom prst="rect">
            <a:avLst/>
          </a:prstGeom>
        </p:spPr>
      </p:pic>
      <p:pic>
        <p:nvPicPr>
          <p:cNvPr id="45" name="Picture 44"/>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7311908" y="3888262"/>
            <a:ext cx="1756186" cy="661601"/>
          </a:xfrm>
          <a:prstGeom prst="rect">
            <a:avLst/>
          </a:prstGeom>
        </p:spPr>
      </p:pic>
    </p:spTree>
    <p:extLst>
      <p:ext uri="{BB962C8B-B14F-4D97-AF65-F5344CB8AC3E}">
        <p14:creationId xmlns:p14="http://schemas.microsoft.com/office/powerpoint/2010/main" val="4083275432"/>
      </p:ext>
    </p:extLst>
  </p:cSld>
  <p:clrMapOvr>
    <a:masterClrMapping/>
  </p:clrMapOvr>
  <p:transition>
    <p:fade/>
  </p:transition>
</p:sld>
</file>

<file path=ppt/theme/theme1.xml><?xml version="1.0" encoding="utf-8"?>
<a:theme xmlns:a="http://schemas.openxmlformats.org/drawingml/2006/main" name="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4_Azure 2015">
  <a:themeElements>
    <a:clrScheme name="Cloud+Enterprise Fall 2016">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00188F"/>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potx" id="{BE392AEE-1D10-41E7-BD7A-6EDA80318DEC}" vid="{7FEEF0C8-1F74-4D5F-9C11-D9034B15F6A1}"/>
    </a:ext>
  </a:extLst>
</a:theme>
</file>

<file path=ppt/theme/theme7.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_Openess">
  <a:themeElements>
    <a:clrScheme name="Custom 175">
      <a:dk1>
        <a:srgbClr val="505050"/>
      </a:dk1>
      <a:lt1>
        <a:sysClr val="window" lastClr="FFFFFF"/>
      </a:lt1>
      <a:dk2>
        <a:srgbClr val="000000"/>
      </a:dk2>
      <a:lt2>
        <a:srgbClr val="E7E6E6"/>
      </a:lt2>
      <a:accent1>
        <a:srgbClr val="B4009E"/>
      </a:accent1>
      <a:accent2>
        <a:srgbClr val="BA141A"/>
      </a:accent2>
      <a:accent3>
        <a:srgbClr val="008272"/>
      </a:accent3>
      <a:accent4>
        <a:srgbClr val="4668C5"/>
      </a:accent4>
      <a:accent5>
        <a:srgbClr val="00188F"/>
      </a:accent5>
      <a:accent6>
        <a:srgbClr val="68217A"/>
      </a:accent6>
      <a:hlink>
        <a:srgbClr val="68217A"/>
      </a:hlink>
      <a:folHlink>
        <a:srgbClr val="505050"/>
      </a:folHlink>
    </a:clrScheme>
    <a:fontScheme name="MSA">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82880" tIns="146304" rIns="182880" bIns="146304" rtlCol="0" anchor="t" anchorCtr="0"/>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ppt/theme/themeOverride2.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ppt/theme/themeOverride4.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ppt/theme/themeOverride5.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verageRating xmlns="http://schemas.microsoft.com/sharepoint/v3" xsi:nil="true"/>
    <_ip_UnifiedCompliancePolicyUIAction xmlns="http://schemas.microsoft.com/sharepoint/v3" xsi:nil="true"/>
    <_ip_UnifiedCompliancePolicyProperties xmlns="http://schemas.microsoft.com/sharepoint/v3" xsi:nil="true"/>
    <Visibility xmlns="98786dc9-0908-419e-a469-73f7f6d4711b">Public</Visibility>
    <LikesCount xmlns="http://schemas.microsoft.com/sharepoint/v3" xsi:nil="true"/>
    <IconOverlay xmlns="http://schemas.microsoft.com/sharepoint/v4" xsi:nil="true"/>
    <Ratings xmlns="http://schemas.microsoft.com/sharepoint/v3" xsi:nil="true"/>
    <LikedBy xmlns="http://schemas.microsoft.com/sharepoint/v3">
      <UserInfo>
        <DisplayName/>
        <AccountId xsi:nil="true"/>
        <AccountType/>
      </UserInfo>
    </LikedBy>
    <Permission_x0020_Updates_x0020_for_x0020_Visibility xmlns="10759bc7-6ae1-4416-bff5-ad2b61d8560a">
      <Url xsi:nil="true"/>
      <Description xsi:nil="true"/>
    </Permission_x0020_Updates_x0020_for_x0020_Visibility>
    <Pack_x0020_Status xmlns="98786dc9-0908-419e-a469-73f7f6d4711b" xsi:nil="true"/>
    <RatedBy xmlns="http://schemas.microsoft.com/sharepoint/v3">
      <UserInfo>
        <DisplayName/>
        <AccountId xsi:nil="true"/>
        <AccountType/>
      </UserInfo>
    </RatedB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FF813899E90D343892DB9711864C15D" ma:contentTypeVersion="30" ma:contentTypeDescription="Create a new document." ma:contentTypeScope="" ma:versionID="93b3647ef6bad55244ffc89c84678705">
  <xsd:schema xmlns:xsd="http://www.w3.org/2001/XMLSchema" xmlns:xs="http://www.w3.org/2001/XMLSchema" xmlns:p="http://schemas.microsoft.com/office/2006/metadata/properties" xmlns:ns1="http://schemas.microsoft.com/sharepoint/v3" xmlns:ns2="fc82ed95-92bb-47fd-8c80-f5e1b8d95dc8" xmlns:ns3="98786dc9-0908-419e-a469-73f7f6d4711b" xmlns:ns4="10759bc7-6ae1-4416-bff5-ad2b61d8560a" xmlns:ns5="http://schemas.microsoft.com/sharepoint/v4" targetNamespace="http://schemas.microsoft.com/office/2006/metadata/properties" ma:root="true" ma:fieldsID="c8d2de590210ef9edf2544d2820e4fbe" ns1:_="" ns2:_="" ns3:_="" ns4:_="" ns5:_="">
    <xsd:import namespace="http://schemas.microsoft.com/sharepoint/v3"/>
    <xsd:import namespace="fc82ed95-92bb-47fd-8c80-f5e1b8d95dc8"/>
    <xsd:import namespace="98786dc9-0908-419e-a469-73f7f6d4711b"/>
    <xsd:import namespace="10759bc7-6ae1-4416-bff5-ad2b61d8560a"/>
    <xsd:import namespace="http://schemas.microsoft.com/sharepoint/v4"/>
    <xsd:element name="properties">
      <xsd:complexType>
        <xsd:sequence>
          <xsd:element name="documentManagement">
            <xsd:complexType>
              <xsd:all>
                <xsd:element ref="ns2:SharedWithUsers" minOccurs="0"/>
                <xsd:element ref="ns2:SharedWithDetails" minOccurs="0"/>
                <xsd:element ref="ns1:AverageRating" minOccurs="0"/>
                <xsd:element ref="ns1:RatingCount" minOccurs="0"/>
                <xsd:element ref="ns1:RatedBy" minOccurs="0"/>
                <xsd:element ref="ns1:Ratings" minOccurs="0"/>
                <xsd:element ref="ns1:LikesCount" minOccurs="0"/>
                <xsd:element ref="ns1:LikedBy" minOccurs="0"/>
                <xsd:element ref="ns3:Pack_x0020_Status" minOccurs="0"/>
                <xsd:element ref="ns3:Visibility" minOccurs="0"/>
                <xsd:element ref="ns4:Permission_x0020_Updates_x0020_for_x0020_Visibility" minOccurs="0"/>
                <xsd:element ref="ns5:IconOverlay"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0" nillable="true" ma:displayName="Rating (0-5)" ma:decimals="2" ma:description="Average value of all the ratings that have been submitted" ma:internalName="AverageRating" ma:readOnly="true">
      <xsd:simpleType>
        <xsd:restriction base="dms:Number"/>
      </xsd:simpleType>
    </xsd:element>
    <xsd:element name="RatingCount" ma:index="11" nillable="true" ma:displayName="Number of Ratings" ma:decimals="0" ma:description="Number of ratings submitted" ma:internalName="RatingCount" ma:readOnly="true">
      <xsd:simpleType>
        <xsd:restriction base="dms:Number"/>
      </xsd:simpleType>
    </xsd:element>
    <xsd:element name="RatedBy" ma:index="12"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13" nillable="true" ma:displayName="User ratings" ma:description="User ratings for the item" ma:hidden="true" ma:internalName="Ratings">
      <xsd:simpleType>
        <xsd:restriction base="dms:Note"/>
      </xsd:simpleType>
    </xsd:element>
    <xsd:element name="LikesCount" ma:index="14" nillable="true" ma:displayName="Number of Likes" ma:internalName="LikesCount">
      <xsd:simpleType>
        <xsd:restriction base="dms:Unknown"/>
      </xsd:simpleType>
    </xsd:element>
    <xsd:element name="LikedBy" ma:index="15"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c82ed95-92bb-47fd-8c80-f5e1b8d95dc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22" nillable="true" ma:displayName="Last Shared By User" ma:description="" ma:internalName="LastSharedByUser" ma:readOnly="true">
      <xsd:simpleType>
        <xsd:restriction base="dms:Note">
          <xsd:maxLength value="255"/>
        </xsd:restriction>
      </xsd:simpleType>
    </xsd:element>
    <xsd:element name="LastSharedByTime" ma:index="2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8786dc9-0908-419e-a469-73f7f6d4711b" elementFormDefault="qualified">
    <xsd:import namespace="http://schemas.microsoft.com/office/2006/documentManagement/types"/>
    <xsd:import namespace="http://schemas.microsoft.com/office/infopath/2007/PartnerControls"/>
    <xsd:element name="Pack_x0020_Status" ma:index="16" nillable="true" ma:displayName="Pack Status" ma:list="{ba297dbb-59c7-4a46-9620-6ab470ac2301}" ma:internalName="Pack_x0020_Status" ma:showField="Title" ma:web="98786dc9-0908-419e-a469-73f7f6d4711b">
      <xsd:simpleType>
        <xsd:restriction base="dms:Lookup"/>
      </xsd:simpleType>
    </xsd:element>
    <xsd:element name="Visibility" ma:index="17" nillable="true" ma:displayName="Visibility" ma:default="MTC Only" ma:format="Dropdown" ma:internalName="Visibility">
      <xsd:simpleType>
        <xsd:restriction base="dms:Choice">
          <xsd:enumeration value="MTC Only"/>
          <xsd:enumeration value="Public"/>
        </xsd:restriction>
      </xsd:simpleType>
    </xsd:element>
  </xsd:schema>
  <xsd:schema xmlns:xsd="http://www.w3.org/2001/XMLSchema" xmlns:xs="http://www.w3.org/2001/XMLSchema" xmlns:dms="http://schemas.microsoft.com/office/2006/documentManagement/types" xmlns:pc="http://schemas.microsoft.com/office/infopath/2007/PartnerControls" targetNamespace="10759bc7-6ae1-4416-bff5-ad2b61d8560a" elementFormDefault="qualified">
    <xsd:import namespace="http://schemas.microsoft.com/office/2006/documentManagement/types"/>
    <xsd:import namespace="http://schemas.microsoft.com/office/infopath/2007/PartnerControls"/>
    <xsd:element name="Permission_x0020_Updates_x0020_for_x0020_Visibility" ma:index="18" nillable="true" ma:displayName="Permission Updates for Visibility" ma:internalName="Permission_x0020_Updates_x0020_for_x0020_Visibility">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9"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4F2BF8-025B-41CE-8B3F-99713A00ADF8}">
  <ds:schemaRefs>
    <ds:schemaRef ds:uri="http://purl.org/dc/terms/"/>
    <ds:schemaRef ds:uri="http://schemas.microsoft.com/sharepoint/v4"/>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 ds:uri="10759bc7-6ae1-4416-bff5-ad2b61d8560a"/>
    <ds:schemaRef ds:uri="http://schemas.microsoft.com/sharepoint/v3"/>
    <ds:schemaRef ds:uri="98786dc9-0908-419e-a469-73f7f6d4711b"/>
    <ds:schemaRef ds:uri="fc82ed95-92bb-47fd-8c80-f5e1b8d95dc8"/>
    <ds:schemaRef ds:uri="http://www.w3.org/XML/1998/namespace"/>
    <ds:schemaRef ds:uri="http://purl.org/dc/elements/1.1/"/>
  </ds:schemaRefs>
</ds:datastoreItem>
</file>

<file path=customXml/itemProps2.xml><?xml version="1.0" encoding="utf-8"?>
<ds:datastoreItem xmlns:ds="http://schemas.openxmlformats.org/officeDocument/2006/customXml" ds:itemID="{3BCCC8BC-67ED-4ACF-9E7A-CD189A2AA1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c82ed95-92bb-47fd-8c80-f5e1b8d95dc8"/>
    <ds:schemaRef ds:uri="98786dc9-0908-419e-a469-73f7f6d4711b"/>
    <ds:schemaRef ds:uri="10759bc7-6ae1-4416-bff5-ad2b61d8560a"/>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2F61CB9-07E0-47FB-94E1-93753A55153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5516</TotalTime>
  <Words>3687</Words>
  <Application>Microsoft Office PowerPoint</Application>
  <PresentationFormat>Widescreen</PresentationFormat>
  <Paragraphs>483</Paragraphs>
  <Slides>21</Slides>
  <Notes>20</Notes>
  <HiddenSlides>0</HiddenSlides>
  <MMClips>0</MMClips>
  <ScaleCrop>false</ScaleCrop>
  <HeadingPairs>
    <vt:vector size="6" baseType="variant">
      <vt:variant>
        <vt:lpstr>Fonts Used</vt:lpstr>
      </vt:variant>
      <vt:variant>
        <vt:i4>18</vt:i4>
      </vt:variant>
      <vt:variant>
        <vt:lpstr>Theme</vt:lpstr>
      </vt:variant>
      <vt:variant>
        <vt:i4>8</vt:i4>
      </vt:variant>
      <vt:variant>
        <vt:lpstr>Slide Titles</vt:lpstr>
      </vt:variant>
      <vt:variant>
        <vt:i4>21</vt:i4>
      </vt:variant>
    </vt:vector>
  </HeadingPairs>
  <TitlesOfParts>
    <vt:vector size="47" baseType="lpstr">
      <vt:lpstr>MS PGothic</vt:lpstr>
      <vt:lpstr>MS PGothic</vt:lpstr>
      <vt:lpstr>Arial</vt:lpstr>
      <vt:lpstr>Calibri</vt:lpstr>
      <vt:lpstr>Consolas</vt:lpstr>
      <vt:lpstr>Courier New</vt:lpstr>
      <vt:lpstr>Lucida Console</vt:lpstr>
      <vt:lpstr>Microsoft Yi Baiti</vt:lpstr>
      <vt:lpstr>OCR A Extended</vt:lpstr>
      <vt:lpstr>Segoe Pro</vt:lpstr>
      <vt:lpstr>Segoe Semibold</vt:lpstr>
      <vt:lpstr>Segoe UI</vt:lpstr>
      <vt:lpstr>Segoe UI Light</vt:lpstr>
      <vt:lpstr>Segoe UI Semibold</vt:lpstr>
      <vt:lpstr>Segoe UI Semilight</vt:lpstr>
      <vt:lpstr>Stencil</vt:lpstr>
      <vt:lpstr>Times New Roman</vt:lpstr>
      <vt:lpstr>Wingdings</vt:lpstr>
      <vt:lpstr>Azure Graphite</vt:lpstr>
      <vt:lpstr>3_Azure 2015</vt:lpstr>
      <vt:lpstr>4_Azure 2015</vt:lpstr>
      <vt:lpstr>5-30610_Microsoft_Ignite_Keynote_Template</vt:lpstr>
      <vt:lpstr>Server and Cloud 2013</vt:lpstr>
      <vt:lpstr>2_COLOR TEMPLATE</vt:lpstr>
      <vt:lpstr>MSVID_White_16x9_2012-08-18</vt:lpstr>
      <vt:lpstr>1_Openess</vt:lpstr>
      <vt:lpstr>OSS &amp; Linux on Azure</vt:lpstr>
      <vt:lpstr>We’re Reimagining Microsoft</vt:lpstr>
      <vt:lpstr>Open Source Investments are Fueling the Momentum</vt:lpstr>
      <vt:lpstr>Our approach to open source in the cloud</vt:lpstr>
      <vt:lpstr>It’s been a journey…</vt:lpstr>
      <vt:lpstr>PowerPoint Presentation</vt:lpstr>
      <vt:lpstr>PowerPoint Presentation</vt:lpstr>
      <vt:lpstr>PowerPoint Presentation</vt:lpstr>
      <vt:lpstr>Open Source on Azure Customers More customer stories at customers.microsoft.com! </vt:lpstr>
      <vt:lpstr>Azure is Open Up &amp; Down the Stack</vt:lpstr>
      <vt:lpstr>Open Source on Azure: Industry Trends</vt:lpstr>
      <vt:lpstr>Open Source on Azure: Business Scenarios</vt:lpstr>
      <vt:lpstr>Deploying in a Traditional Data Center</vt:lpstr>
      <vt:lpstr>Deploying IaaS in Microsoft Azure</vt:lpstr>
      <vt:lpstr>web apps</vt:lpstr>
      <vt:lpstr>web apps </vt:lpstr>
      <vt:lpstr>web apps </vt:lpstr>
      <vt:lpstr>web apps</vt:lpstr>
      <vt:lpstr>Web apps auto-scaling</vt:lpstr>
      <vt:lpstr>Provisioning</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Source and Azure - Developers</dc:title>
  <dc:creator>Jose Miguel Parrella</dc:creator>
  <cp:keywords/>
  <cp:lastModifiedBy>Vadim Kacherov</cp:lastModifiedBy>
  <cp:revision>58</cp:revision>
  <dcterms:created xsi:type="dcterms:W3CDTF">2014-03-03T15:41:12Z</dcterms:created>
  <dcterms:modified xsi:type="dcterms:W3CDTF">2017-03-17T19:13:50Z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0x010100AFF813899E90D343892DB9711864C15D</vt:lpwstr>
  </property>
  <property fmtid="{D5CDD505-2E9C-101B-9397-08002B2CF9AE}" pid="4" name="TaxKeyword">
    <vt:lpwstr/>
  </property>
  <property fmtid="{D5CDD505-2E9C-101B-9397-08002B2CF9AE}" pid="5" name="Audiences">
    <vt:lpwstr/>
  </property>
  <property fmtid="{D5CDD505-2E9C-101B-9397-08002B2CF9AE}" pid="6" name="Region">
    <vt:lpwstr/>
  </property>
  <property fmtid="{D5CDD505-2E9C-101B-9397-08002B2CF9AE}" pid="7" name="Segments">
    <vt:lpwstr>886;#Corporate Affairs|c8cd4371-2474-4a53-9ad2-b0aadb9aecef</vt:lpwstr>
  </property>
  <property fmtid="{D5CDD505-2E9C-101B-9397-08002B2CF9AE}" pid="8" name="Confidentiality">
    <vt:lpwstr>5;#Microsoft confidential|461efa83-0283-486a-a8d5-943328f3693f</vt:lpwstr>
  </property>
  <property fmtid="{D5CDD505-2E9C-101B-9397-08002B2CF9AE}" pid="9" name="ActivitiesAndPrograms">
    <vt:lpwstr/>
  </property>
  <property fmtid="{D5CDD505-2E9C-101B-9397-08002B2CF9AE}" pid="10" name="Partners">
    <vt:lpwstr/>
  </property>
  <property fmtid="{D5CDD505-2E9C-101B-9397-08002B2CF9AE}" pid="11" name="Groups">
    <vt:lpwstr/>
  </property>
  <property fmtid="{D5CDD505-2E9C-101B-9397-08002B2CF9AE}" pid="12" name="Topics">
    <vt:lpwstr>495;#Fiscal Year 2014|1977def0-0976-4473-abdb-489d2ce45a1d;#1260;#Fiscal Year 2015|71ced9da-9085-472f-bd08-8f045181551a</vt:lpwstr>
  </property>
  <property fmtid="{D5CDD505-2E9C-101B-9397-08002B2CF9AE}" pid="13" name="Industries">
    <vt:lpwstr/>
  </property>
  <property fmtid="{D5CDD505-2E9C-101B-9397-08002B2CF9AE}" pid="14" name="Roles">
    <vt:lpwstr/>
  </property>
  <property fmtid="{D5CDD505-2E9C-101B-9397-08002B2CF9AE}" pid="15" name="SMSGDomain">
    <vt:lpwstr>1656;#Microsoft Commercial Software Initiative|ffe9717d-e4d6-442b-b39c-dc2b2ecff0ac;#73;#Compete Domain|b64df03d-ac6e-47e3-a629-66762ad81f36</vt:lpwstr>
  </property>
  <property fmtid="{D5CDD505-2E9C-101B-9397-08002B2CF9AE}" pid="16" name="Competitors">
    <vt:lpwstr>1449;#Open Source Initiative|1d127f02-0859-4422-9cec-50a2244f1ca9;#2523;#open-source software|ccd90b89-341d-41ea-b426-ddc6c23473fe</vt:lpwstr>
  </property>
  <property fmtid="{D5CDD505-2E9C-101B-9397-08002B2CF9AE}" pid="17" name="BusinessArchitecture">
    <vt:lpwstr>2539;#Open-Source Software on Microsoft Azure|7a915171-6ca2-4acb-81ee-12b077a3c91a</vt:lpwstr>
  </property>
  <property fmtid="{D5CDD505-2E9C-101B-9397-08002B2CF9AE}" pid="18" name="Products">
    <vt:lpwstr/>
  </property>
  <property fmtid="{D5CDD505-2E9C-101B-9397-08002B2CF9AE}" pid="19" name="_dlc_policyId">
    <vt:lpwstr/>
  </property>
  <property fmtid="{D5CDD505-2E9C-101B-9397-08002B2CF9AE}" pid="20" name="ItemRetentionFormula">
    <vt:lpwstr/>
  </property>
  <property fmtid="{D5CDD505-2E9C-101B-9397-08002B2CF9AE}" pid="21" name="_dlc_DocIdItemGuid">
    <vt:lpwstr>6bdf72c6-0076-48fd-9621-f593218a1b47</vt:lpwstr>
  </property>
  <property fmtid="{D5CDD505-2E9C-101B-9397-08002B2CF9AE}" pid="22" name="ItemType">
    <vt:lpwstr>363;#presentation materials|7e967e7d-c50c-4512-9142-b60809a45202</vt:lpwstr>
  </property>
  <property fmtid="{D5CDD505-2E9C-101B-9397-08002B2CF9AE}" pid="23" name="Languages">
    <vt:lpwstr>61;#English|cb91f272-ce4d-4a7e-9bbf-78b58e3d188d</vt:lpwstr>
  </property>
  <property fmtid="{D5CDD505-2E9C-101B-9397-08002B2CF9AE}" pid="24" name="p1cd454bacc149bfbcfd764edd279de7">
    <vt:lpwstr/>
  </property>
  <property fmtid="{D5CDD505-2E9C-101B-9397-08002B2CF9AE}" pid="25" name="b1337ea954344dcfb0425a10eee4daa8">
    <vt:lpwstr/>
  </property>
  <property fmtid="{D5CDD505-2E9C-101B-9397-08002B2CF9AE}" pid="26" name="LearningDeliveryMethod">
    <vt:lpwstr/>
  </property>
  <property fmtid="{D5CDD505-2E9C-101B-9397-08002B2CF9AE}" pid="27" name="j4d667fb28274e85b2214f6e751c8d1f">
    <vt:lpwstr/>
  </property>
  <property fmtid="{D5CDD505-2E9C-101B-9397-08002B2CF9AE}" pid="28" name="m6d26e40ac264097a006193f92232ece">
    <vt:lpwstr/>
  </property>
  <property fmtid="{D5CDD505-2E9C-101B-9397-08002B2CF9AE}" pid="29" name="SMSGTags">
    <vt:lpwstr/>
  </property>
  <property fmtid="{D5CDD505-2E9C-101B-9397-08002B2CF9AE}" pid="30" name="j031aa32f4154c8c9a646efae715ebde">
    <vt:lpwstr/>
  </property>
  <property fmtid="{D5CDD505-2E9C-101B-9397-08002B2CF9AE}" pid="31" name="EnterpriseDomainTags">
    <vt:lpwstr/>
  </property>
  <property fmtid="{D5CDD505-2E9C-101B-9397-08002B2CF9AE}" pid="32" name="l311460e3fdf46688abc31ddb7bdc05a">
    <vt:lpwstr/>
  </property>
  <property fmtid="{D5CDD505-2E9C-101B-9397-08002B2CF9AE}" pid="33" name="_docset_NoMedatataSyncRequired">
    <vt:lpwstr>False</vt:lpwstr>
  </property>
  <property fmtid="{D5CDD505-2E9C-101B-9397-08002B2CF9AE}" pid="34" name="messageframeworktype">
    <vt:lpwstr/>
  </property>
  <property fmtid="{D5CDD505-2E9C-101B-9397-08002B2CF9AE}" pid="35" name="TechnicalLevel">
    <vt:lpwstr/>
  </property>
  <property fmtid="{D5CDD505-2E9C-101B-9397-08002B2CF9AE}" pid="36" name="LearningOrganization">
    <vt:lpwstr/>
  </property>
  <property fmtid="{D5CDD505-2E9C-101B-9397-08002B2CF9AE}" pid="37" name="WorkflowChangePath">
    <vt:lpwstr>b015aa7d-dcd3-45fa-9f16-f621f50b596a,11;b015aa7d-dcd3-45fa-9f16-f621f50b596a,11;b015aa7d-dcd3-45fa-9f16-f621f50b596a,11;b015aa7d-dcd3-45fa-9f16-f621f50b596a,28;4c942473-d120-4286-a51a-b65ad3d92ffb,43;4c942473-d120-4286-a51a-b65ad3d92ffb,45;4c942473-d120-4</vt:lpwstr>
  </property>
  <property fmtid="{D5CDD505-2E9C-101B-9397-08002B2CF9AE}" pid="38" name="bc28b5f076654a3b96073bbbebfeb8c9">
    <vt:lpwstr/>
  </property>
  <property fmtid="{D5CDD505-2E9C-101B-9397-08002B2CF9AE}" pid="39" name="MSProducts">
    <vt:lpwstr/>
  </property>
  <property fmtid="{D5CDD505-2E9C-101B-9397-08002B2CF9AE}" pid="40" name="la4444b61d19467597d63190b69ac227">
    <vt:lpwstr/>
  </property>
  <property fmtid="{D5CDD505-2E9C-101B-9397-08002B2CF9AE}" pid="41" name="MSProductsTaxHTField0">
    <vt:lpwstr/>
  </property>
  <property fmtid="{D5CDD505-2E9C-101B-9397-08002B2CF9AE}" pid="42" name="MSLanguage">
    <vt:lpwstr/>
  </property>
  <property fmtid="{D5CDD505-2E9C-101B-9397-08002B2CF9AE}" pid="43" name="cb7870d3641f4a52807a63577a9c1b08">
    <vt:lpwstr/>
  </property>
  <property fmtid="{D5CDD505-2E9C-101B-9397-08002B2CF9AE}" pid="44" name="EmployeeRole">
    <vt:lpwstr/>
  </property>
  <property fmtid="{D5CDD505-2E9C-101B-9397-08002B2CF9AE}" pid="45" name="SalesGeography">
    <vt:lpwstr/>
  </property>
  <property fmtid="{D5CDD505-2E9C-101B-9397-08002B2CF9AE}" pid="46" name="Order">
    <vt:r8>2898700</vt:r8>
  </property>
  <property fmtid="{D5CDD505-2E9C-101B-9397-08002B2CF9AE}" pid="47" name="LastUpdatedByBatchTagging">
    <vt:bool>true</vt:bool>
  </property>
  <property fmtid="{D5CDD505-2E9C-101B-9397-08002B2CF9AE}" pid="48" name="ContentExtensions">
    <vt:lpwstr/>
  </property>
  <property fmtid="{D5CDD505-2E9C-101B-9397-08002B2CF9AE}" pid="49" name="ldac8aee9d1f469e8cd8c3f8d6a615f2">
    <vt:lpwstr/>
  </property>
  <property fmtid="{D5CDD505-2E9C-101B-9397-08002B2CF9AE}" pid="50" name="of67e5d4b76f4a9db8769983fda9cec0">
    <vt:lpwstr/>
  </property>
  <property fmtid="{D5CDD505-2E9C-101B-9397-08002B2CF9AE}" pid="51" name="NewsType">
    <vt:lpwstr/>
  </property>
  <property fmtid="{D5CDD505-2E9C-101B-9397-08002B2CF9AE}" pid="52" name="ga0c0bf70a6644469c61b3efa7025301">
    <vt:lpwstr/>
  </property>
  <property fmtid="{D5CDD505-2E9C-101B-9397-08002B2CF9AE}" pid="53" name="ExperienceContentType">
    <vt:lpwstr/>
  </property>
  <property fmtid="{D5CDD505-2E9C-101B-9397-08002B2CF9AE}" pid="54" name="j3562c58ee414e028925bc902cfc01a1">
    <vt:lpwstr/>
  </property>
  <property fmtid="{D5CDD505-2E9C-101B-9397-08002B2CF9AE}" pid="55" name="l6f004f21209409da86a713c0f24627d">
    <vt:lpwstr/>
  </property>
  <property fmtid="{D5CDD505-2E9C-101B-9397-08002B2CF9AE}" pid="56" name="e8080b0481964c759b2c36ae49591b31">
    <vt:lpwstr/>
  </property>
  <property fmtid="{D5CDD505-2E9C-101B-9397-08002B2CF9AE}" pid="57" name="NewsTopic">
    <vt:lpwstr/>
  </property>
  <property fmtid="{D5CDD505-2E9C-101B-9397-08002B2CF9AE}" pid="58" name="NewsSource">
    <vt:lpwstr/>
  </property>
  <property fmtid="{D5CDD505-2E9C-101B-9397-08002B2CF9AE}" pid="59" name="MSPhysicalGeography">
    <vt:lpwstr/>
  </property>
  <property fmtid="{D5CDD505-2E9C-101B-9397-08002B2CF9AE}" pid="60" name="TaxKeywordTaxHTField">
    <vt:lpwstr/>
  </property>
  <property fmtid="{D5CDD505-2E9C-101B-9397-08002B2CF9AE}" pid="61" name="TaxCatchAll">
    <vt:lpwstr/>
  </property>
</Properties>
</file>